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y="6858000" cx="9144000"/>
  <p:notesSz cx="6858000" cy="9144000"/>
  <p:embeddedFontLst>
    <p:embeddedFont>
      <p:font typeface="Roboto"/>
      <p:regular r:id="rId24"/>
      <p:bold r:id="rId25"/>
      <p:italic r:id="rId26"/>
      <p:boldItalic r:id="rId27"/>
    </p:embeddedFont>
    <p:embeddedFont>
      <p:font typeface="Century Gothic"/>
      <p:regular r:id="rId28"/>
      <p:bold r:id="rId29"/>
      <p:italic r:id="rId30"/>
      <p:boldItalic r:id="rId3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font" Target="fonts/Roboto-regular.fntdata"/><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Roboto-italic.fntdata"/><Relationship Id="rId25" Type="http://schemas.openxmlformats.org/officeDocument/2006/relationships/font" Target="fonts/Roboto-bold.fntdata"/><Relationship Id="rId28" Type="http://schemas.openxmlformats.org/officeDocument/2006/relationships/font" Target="fonts/CenturyGothic-regular.fntdata"/><Relationship Id="rId27" Type="http://schemas.openxmlformats.org/officeDocument/2006/relationships/font" Target="fonts/Roboto-boldItalic.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CenturyGothic-bold.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CenturyGothic-boldItalic.fntdata"/><Relationship Id="rId30" Type="http://schemas.openxmlformats.org/officeDocument/2006/relationships/font" Target="fonts/CenturyGothic-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ww.google.com/search?q=Richard+Bandler&amp;sca_esv=5a1ec5f7868eb06c&amp;ei=BI4caaj_ObSihbIP5tXFyAc&amp;ved=2ahUKEwi5vp3E__uQAxVZQkEAHT_JPIcQgK4QegQIARAE&amp;uact=5&amp;oq=brief+historical+facts+NLP+neurolinguistic+programming&amp;gs_lp=Egxnd3Mtd2l6LXNlcnAiNmJyaWVmIGhpc3RvcmljYWwgZmFjdHMgTkxQIG5ldXJvbGluZ3Vpc3RpYyBwcm9ncmFtbWluZzIHECEYoAEYCjIHECEYoAEYCki3P1AAWMI-cAB4AZABAJgBzAOgAbaAAaoBCDItMy40MC41uAEDyAEA-AEBmAIwoALygQHCAgoQABiABBhDGIoFwgIREC4YgAQYsQMY0QMYgwEYxwHCAgsQABiABBixAxiDAcICDhAAGIAEGLEDGIMBGIoFwgIFEC4YgATCAgsQABiABBixAxiKBcICDhAAGIAEGLEDGIoFGI0GwgIREAAYgAQYsQMYgwEYigUYjQbCAg4QLhiABBixAxjRAxjHAcICDhAuGIAEGLEDGIMBGIoFwgINEC4YgAQYsQMYQxiKBcICCBAAGIAEGLEDwgIIEC4YgAQYsQPCAgsQLhiABBixAxiDAcICCxAAGIAEGJECGIoFwgINEAAYgAQYsQMYQxiKBcICBRAAGIAEwgIGEAAYFhgewgILEAAYgAQYhgMYigXCAggQABiABBiiBMICBRAAGO8FwgIIEAAYogQYiQXCAgUQIRigAcICBRAhGJ8FwgIGECEYFRgNmAMAkgcIMi0xLjQyLjWgB6GeArIHCDItMS40Mi41uAfygQHCBwcwLjMwLjE4yAd4&amp;sclient=gws-wiz-serp&amp;mstk=AUtExfBlYdiQBkU_6R_dYL30_yU67HgYYxjx85ilkuUAKWrPWjAa7dmsshRKnNBE62udr-quGtWpDSawNje8pLaI2Xp3N6TxjJTc3CHuytM0ZoYn56cJZCLblmefJpb1LF5u1ZqoIs05KE9Em-NGpRqyujhMnOiojSDrVIxz3sJPTGdCHcQW0JuZn-1_V4ReYbUfsZ1W&amp;csui=3" TargetMode="External"/><Relationship Id="rId3" Type="http://schemas.openxmlformats.org/officeDocument/2006/relationships/hyperlink" Target="https://www.google.com/search?q=John+Grinder&amp;sca_esv=5a1ec5f7868eb06c&amp;ei=BI4caaj_ObSihbIP5tXFyAc&amp;ved=2ahUKEwi5vp3E__uQAxVZQkEAHT_JPIcQgK4QegQIARAF&amp;uact=5&amp;oq=brief+historical+facts+NLP+neurolinguistic+programming&amp;gs_lp=Egxnd3Mtd2l6LXNlcnAiNmJyaWVmIGhpc3RvcmljYWwgZmFjdHMgTkxQIG5ldXJvbGluZ3Vpc3RpYyBwcm9ncmFtbWluZzIHECEYoAEYCjIHECEYoAEYCki3P1AAWMI-cAB4AZABAJgBzAOgAbaAAaoBCDItMy40MC41uAEDyAEA-AEBmAIwoALygQHCAgoQABiABBhDGIoFwgIREC4YgAQYsQMY0QMYgwEYxwHCAgsQABiABBixAxiDAcICDhAAGIAEGLEDGIMBGIoFwgIFEC4YgATCAgsQABiABBixAxiKBcICDhAAGIAEGLEDGIoFGI0GwgIREAAYgAQYsQMYgwEYigUYjQbCAg4QLhiABBixAxjRAxjHAcICDhAuGIAEGLEDGIMBGIoFwgINEC4YgAQYsQMYQxiKBcICCBAAGIAEGLEDwgIIEC4YgAQYsQPCAgsQLhiABBixAxiDAcICCxAAGIAEGJECGIoFwgINEAAYgAQYsQMYQxiKBcICBRAAGIAEwgIGEAAYFhgewgILEAAYgAQYhgMYigXCAggQABiABBiiBMICBRAAGO8FwgIIEAAYogQYiQXCAgUQIRigAcICBRAhGJ8FwgIGECEYFRgNmAMAkgcIMi0xLjQyLjWgB6GeArIHCDItMS40Mi41uAfygQHCBwcwLjMwLjE4yAd4&amp;sclient=gws-wiz-serp&amp;mstk=AUtExfBlYdiQBkU_6R_dYL30_yU67HgYYxjx85ilkuUAKWrPWjAa7dmsshRKnNBE62udr-quGtWpDSawNje8pLaI2Xp3N6TxjJTc3CHuytM0ZoYn56cJZCLblmefJpb1LF5u1ZqoIs05KE9Em-NGpRqyujhMnOiojSDrVIxz3sJPTGdCHcQW0JuZn-1_V4ReYbUfsZ1W&amp;csui=3" TargetMode="External"/><Relationship Id="rId4" Type="http://schemas.openxmlformats.org/officeDocument/2006/relationships/hyperlink" Target="https://www.google.com/search?q=Fritz+Perls&amp;sca_esv=5a1ec5f7868eb06c&amp;ei=BI4caaj_ObSihbIP5tXFyAc&amp;ved=2ahUKEwi5vp3E__uQAxVZQkEAHT_JPIcQgK4QegQIARAG&amp;uact=5&amp;oq=brief+historical+facts+NLP+neurolinguistic+programming&amp;gs_lp=Egxnd3Mtd2l6LXNlcnAiNmJyaWVmIGhpc3RvcmljYWwgZmFjdHMgTkxQIG5ldXJvbGluZ3Vpc3RpYyBwcm9ncmFtbWluZzIHECEYoAEYCjIHECEYoAEYCki3P1AAWMI-cAB4AZABAJgBzAOgAbaAAaoBCDItMy40MC41uAEDyAEA-AEBmAIwoALygQHCAgoQABiABBhDGIoFwgIREC4YgAQYsQMY0QMYgwEYxwHCAgsQABiABBixAxiDAcICDhAAGIAEGLEDGIMBGIoFwgIFEC4YgATCAgsQABiABBixAxiKBcICDhAAGIAEGLEDGIoFGI0GwgIREAAYgAQYsQMYgwEYigUYjQbCAg4QLhiABBixAxjRAxjHAcICDhAuGIAEGLEDGIMBGIoFwgINEC4YgAQYsQMYQxiKBcICCBAAGIAEGLEDwgIIEC4YgAQYsQPCAgsQLhiABBixAxiDAcICCxAAGIAEGJECGIoFwgINEAAYgAQYsQMYQxiKBcICBRAAGIAEwgIGEAAYFhgewgILEAAYgAQYhgMYigXCAggQABiABBiiBMICBRAAGO8FwgIIEAAYogQYiQXCAgUQIRigAcICBRAhGJ8FwgIGECEYFRgNmAMAkgcIMi0xLjQyLjWgB6GeArIHCDItMS40Mi41uAfygQHCBwcwLjMwLjE4yAd4&amp;sclient=gws-wiz-serp&amp;mstk=AUtExfBlYdiQBkU_6R_dYL30_yU67HgYYxjx85ilkuUAKWrPWjAa7dmsshRKnNBE62udr-quGtWpDSawNje8pLaI2Xp3N6TxjJTc3CHuytM0ZoYn56cJZCLblmefJpb1LF5u1ZqoIs05KE9Em-NGpRqyujhMnOiojSDrVIxz3sJPTGdCHcQW0JuZn-1_V4ReYbUfsZ1W&amp;csui=3" TargetMode="External"/><Relationship Id="rId5" Type="http://schemas.openxmlformats.org/officeDocument/2006/relationships/hyperlink" Target="https://www.google.com/search?q=Virginia+Satir&amp;sca_esv=5a1ec5f7868eb06c&amp;ei=BI4caaj_ObSihbIP5tXFyAc&amp;ved=2ahUKEwi5vp3E__uQAxVZQkEAHT_JPIcQgK4QegQIARAH&amp;uact=5&amp;oq=brief+historical+facts+NLP+neurolinguistic+programming&amp;gs_lp=Egxnd3Mtd2l6LXNlcnAiNmJyaWVmIGhpc3RvcmljYWwgZmFjdHMgTkxQIG5ldXJvbGluZ3Vpc3RpYyBwcm9ncmFtbWluZzIHECEYoAEYCjIHECEYoAEYCki3P1AAWMI-cAB4AZABAJgBzAOgAbaAAaoBCDItMy40MC41uAEDyAEA-AEBmAIwoALygQHCAgoQABiABBhDGIoFwgIREC4YgAQYsQMY0QMYgwEYxwHCAgsQABiABBixAxiDAcICDhAAGIAEGLEDGIMBGIoFwgIFEC4YgATCAgsQABiABBixAxiKBcICDhAAGIAEGLEDGIoFGI0GwgIREAAYgAQYsQMYgwEYigUYjQbCAg4QLhiABBixAxjRAxjHAcICDhAuGIAEGLEDGIMBGIoFwgINEC4YgAQYsQMYQxiKBcICCBAAGIAEGLEDwgIIEC4YgAQYsQPCAgsQLhiABBixAxiDAcICCxAAGIAEGJECGIoFwgINEAAYgAQYsQMYQxiKBcICBRAAGIAEwgIGEAAYFhgewgILEAAYgAQYhgMYigXCAggQABiABBiiBMICBRAAGO8FwgIIEAAYogQYiQXCAgUQIRigAcICBRAhGJ8FwgIGECEYFRgNmAMAkgcIMi0xLjQyLjWgB6GeArIHCDItMS40Mi41uAfygQHCBwcwLjMwLjE4yAd4&amp;sclient=gws-wiz-serp&amp;mstk=AUtExfBlYdiQBkU_6R_dYL30_yU67HgYYxjx85ilkuUAKWrPWjAa7dmsshRKnNBE62udr-quGtWpDSawNje8pLaI2Xp3N6TxjJTc3CHuytM0ZoYn56cJZCLblmefJpb1LF5u1ZqoIs05KE9Em-NGpRqyujhMnOiojSDrVIxz3sJPTGdCHcQW0JuZn-1_V4ReYbUfsZ1W&amp;csui=3" TargetMode="External"/><Relationship Id="rId6" Type="http://schemas.openxmlformats.org/officeDocument/2006/relationships/hyperlink" Target="https://www.google.com/search?q=Milton+Erickson&amp;sca_esv=5a1ec5f7868eb06c&amp;ei=BI4caaj_ObSihbIP5tXFyAc&amp;ved=2ahUKEwi5vp3E__uQAxVZQkEAHT_JPIcQgK4QegQIARAI&amp;uact=5&amp;oq=brief+historical+facts+NLP+neurolinguistic+programming&amp;gs_lp=Egxnd3Mtd2l6LXNlcnAiNmJyaWVmIGhpc3RvcmljYWwgZmFjdHMgTkxQIG5ldXJvbGluZ3Vpc3RpYyBwcm9ncmFtbWluZzIHECEYoAEYCjIHECEYoAEYCki3P1AAWMI-cAB4AZABAJgBzAOgAbaAAaoBCDItMy40MC41uAEDyAEA-AEBmAIwoALygQHCAgoQABiABBhDGIoFwgIREC4YgAQYsQMY0QMYgwEYxwHCAgsQABiABBixAxiDAcICDhAAGIAEGLEDGIMBGIoFwgIFEC4YgATCAgsQABiABBixAxiKBcICDhAAGIAEGLEDGIoFGI0GwgIREAAYgAQYsQMYgwEYigUYjQbCAg4QLhiABBixAxjRAxjHAcICDhAuGIAEGLEDGIMBGIoFwgINEC4YgAQYsQMYQxiKBcICCBAAGIAEGLEDwgIIEC4YgAQYsQPCAgsQLhiABBixAxiDAcICCxAAGIAEGJECGIoFwgINEAAYgAQYsQMYQxiKBcICBRAAGIAEwgIGEAAYFhgewgILEAAYgAQYhgMYigXCAggQABiABBiiBMICBRAAGO8FwgIIEAAYogQYiQXCAgUQIRigAcICBRAhGJ8FwgIGECEYFRgNmAMAkgcIMi0xLjQyLjWgB6GeArIHCDItMS40Mi41uAfygQHCBwcwLjMwLjE4yAd4&amp;sclient=gws-wiz-serp&amp;mstk=AUtExfBlYdiQBkU_6R_dYL30_yU67HgYYxjx85ilkuUAKWrPWjAa7dmsshRKnNBE62udr-quGtWpDSawNje8pLaI2Xp3N6TxjJTc3CHuytM0ZoYn56cJZCLblmefJpb1LF5u1ZqoIs05KE9Em-NGpRqyujhMnOiojSDrVIxz3sJPTGdCHcQW0JuZn-1_V4ReYbUfsZ1W&amp;csui=3" TargetMode="Externa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3a56a4c2795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US"/>
              <a:t>“Why is it important for you that he listens?”</a:t>
            </a:r>
            <a:br>
              <a:rPr lang="en-US"/>
            </a:br>
            <a:endParaRPr/>
          </a:p>
          <a:p>
            <a:pPr indent="0" lvl="0" marL="0" rtl="0" algn="l">
              <a:spcBef>
                <a:spcPts val="0"/>
              </a:spcBef>
              <a:spcAft>
                <a:spcPts val="0"/>
              </a:spcAft>
              <a:buClr>
                <a:schemeClr val="dk1"/>
              </a:buClr>
              <a:buSzPts val="1100"/>
              <a:buFont typeface="Arial"/>
              <a:buNone/>
            </a:pPr>
            <a:r>
              <a:rPr lang="en-US"/>
              <a:t>“What would a successful working relationship with him look like?”</a:t>
            </a:r>
            <a:br>
              <a:rPr lang="en-US"/>
            </a:br>
            <a:endParaRPr/>
          </a:p>
          <a:p>
            <a:pPr indent="0" lvl="0" marL="0" rtl="0" algn="l">
              <a:spcBef>
                <a:spcPts val="0"/>
              </a:spcBef>
              <a:spcAft>
                <a:spcPts val="0"/>
              </a:spcAft>
              <a:buClr>
                <a:schemeClr val="dk1"/>
              </a:buClr>
              <a:buSzPts val="1100"/>
              <a:buFont typeface="Arial"/>
              <a:buNone/>
            </a:pPr>
            <a:r>
              <a:rPr lang="en-US"/>
              <a:t>“How does being listened to affect the way you do your work or feel about the team?”</a:t>
            </a:r>
            <a:endParaRPr/>
          </a:p>
          <a:p>
            <a:pPr indent="0" lvl="0" marL="0" rtl="0" algn="l">
              <a:spcBef>
                <a:spcPts val="0"/>
              </a:spcBef>
              <a:spcAft>
                <a:spcPts val="0"/>
              </a:spcAft>
              <a:buNone/>
            </a:pPr>
            <a:r>
              <a:t/>
            </a:r>
            <a:endParaRPr/>
          </a:p>
        </p:txBody>
      </p:sp>
      <p:sp>
        <p:nvSpPr>
          <p:cNvPr id="150" name="Google Shape;150;g3a56a4c2795_0_5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g3a56a4c2795_0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US"/>
              <a:t>“Can you give me a recent example of a time he didn’t listen?”</a:t>
            </a:r>
            <a:br>
              <a:rPr lang="en-US"/>
            </a:br>
            <a:endParaRPr/>
          </a:p>
          <a:p>
            <a:pPr indent="0" lvl="0" marL="0" rtl="0" algn="l">
              <a:spcBef>
                <a:spcPts val="0"/>
              </a:spcBef>
              <a:spcAft>
                <a:spcPts val="0"/>
              </a:spcAft>
              <a:buClr>
                <a:schemeClr val="dk1"/>
              </a:buClr>
              <a:buSzPts val="1100"/>
              <a:buFont typeface="Arial"/>
              <a:buNone/>
            </a:pPr>
            <a:r>
              <a:rPr lang="en-US"/>
              <a:t>“What exactly happened in that situation that made you feel unheard?”</a:t>
            </a:r>
            <a:br>
              <a:rPr lang="en-US"/>
            </a:br>
            <a:endParaRPr/>
          </a:p>
          <a:p>
            <a:pPr indent="0" lvl="0" marL="0" rtl="0" algn="l">
              <a:spcBef>
                <a:spcPts val="0"/>
              </a:spcBef>
              <a:spcAft>
                <a:spcPts val="0"/>
              </a:spcAft>
              <a:buClr>
                <a:schemeClr val="dk1"/>
              </a:buClr>
              <a:buSzPts val="1100"/>
              <a:buFont typeface="Arial"/>
              <a:buNone/>
            </a:pPr>
            <a:r>
              <a:rPr lang="en-US"/>
              <a:t>“How did you try to communicate your point, and what was his response?”</a:t>
            </a:r>
            <a:endParaRPr/>
          </a:p>
          <a:p>
            <a:pPr indent="0" lvl="0" marL="0" rtl="0" algn="l">
              <a:spcBef>
                <a:spcPts val="0"/>
              </a:spcBef>
              <a:spcAft>
                <a:spcPts val="0"/>
              </a:spcAft>
              <a:buNone/>
            </a:pPr>
            <a:r>
              <a:t/>
            </a:r>
            <a:endParaRPr/>
          </a:p>
        </p:txBody>
      </p:sp>
      <p:sp>
        <p:nvSpPr>
          <p:cNvPr id="159" name="Google Shape;159;g3a56a4c2795_0_6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The NLP Meta Model helps you challenge the hidden assumptions, distortions, and generalisations in a person’s language so you can uncover the deeper meaning beneath what they’re saying. It brings clarity by guiding people out of their limited “story” and back into direct experience, where real change becomes possible.</a:t>
            </a:r>
            <a:endParaRPr/>
          </a:p>
        </p:txBody>
      </p:sp>
      <p:sp>
        <p:nvSpPr>
          <p:cNvPr id="180" name="Google Shape;180;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Ask soft questions, as else it can quickly turn into an interrogation. Keeping it simple - each one of the three categories has linguistic subcategories, for instance Distortions: Mind Reading, Lost Performative, Cause and Effect, Complex Equivalence, Presuppositions, and Generalisations: Universal Quantifiers, Modal Operators, Deletions: Nominalisations, Unspecific Words, Comparative Deletions.</a:t>
            </a:r>
            <a:endParaRPr/>
          </a:p>
        </p:txBody>
      </p:sp>
      <p:sp>
        <p:nvSpPr>
          <p:cNvPr id="188" name="Google Shape;188;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g3a56e29c155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1- Distortion. How do you know she doesn’t like you? </a:t>
            </a:r>
            <a:endParaRPr/>
          </a:p>
          <a:p>
            <a:pPr indent="0" lvl="0" marL="0" rtl="0" algn="l">
              <a:spcBef>
                <a:spcPts val="0"/>
              </a:spcBef>
              <a:spcAft>
                <a:spcPts val="0"/>
              </a:spcAft>
              <a:buNone/>
            </a:pPr>
            <a:r>
              <a:rPr lang="en-US"/>
              <a:t>2- Deletion. How would you like to communicate? What specific problem is there? How do you know it is a problem?</a:t>
            </a:r>
            <a:endParaRPr/>
          </a:p>
          <a:p>
            <a:pPr indent="0" lvl="0" marL="0" rtl="0" algn="l">
              <a:spcBef>
                <a:spcPts val="0"/>
              </a:spcBef>
              <a:spcAft>
                <a:spcPts val="0"/>
              </a:spcAft>
              <a:buNone/>
            </a:pPr>
            <a:r>
              <a:rPr lang="en-US"/>
              <a:t>3- Generalisation. Never, ever? What would happen if he did?</a:t>
            </a:r>
            <a:endParaRPr/>
          </a:p>
          <a:p>
            <a:pPr indent="0" lvl="0" marL="0" rtl="0" algn="l">
              <a:spcBef>
                <a:spcPts val="0"/>
              </a:spcBef>
              <a:spcAft>
                <a:spcPts val="0"/>
              </a:spcAft>
              <a:buNone/>
            </a:pPr>
            <a:r>
              <a:rPr lang="en-US"/>
              <a:t>4- Generalisation. Who, specifically, is criticising your work? </a:t>
            </a:r>
            <a:r>
              <a:rPr lang="en-US">
                <a:solidFill>
                  <a:schemeClr val="dk1"/>
                </a:solidFill>
              </a:rPr>
              <a:t>Has there been a time recently where your work was </a:t>
            </a:r>
            <a:r>
              <a:rPr i="1" lang="en-US">
                <a:solidFill>
                  <a:schemeClr val="dk1"/>
                </a:solidFill>
              </a:rPr>
              <a:t>not</a:t>
            </a:r>
            <a:r>
              <a:rPr lang="en-US">
                <a:solidFill>
                  <a:schemeClr val="dk1"/>
                </a:solidFill>
              </a:rPr>
              <a:t> criticised? What exactly was said that felt like criticism? What would not being criticised feel or look like to you?</a:t>
            </a:r>
            <a:endParaRPr>
              <a:solidFill>
                <a:schemeClr val="dk1"/>
              </a:solidFill>
            </a:endParaRPr>
          </a:p>
          <a:p>
            <a:pPr indent="0" lvl="0" marL="0" rtl="0" algn="l">
              <a:spcBef>
                <a:spcPts val="0"/>
              </a:spcBef>
              <a:spcAft>
                <a:spcPts val="0"/>
              </a:spcAft>
              <a:buNone/>
            </a:pPr>
            <a:r>
              <a:rPr lang="en-US">
                <a:solidFill>
                  <a:schemeClr val="dk1"/>
                </a:solidFill>
              </a:rPr>
              <a:t>5- Distortion. Who says it is bad? How do you know it is bad?</a:t>
            </a:r>
            <a:endParaRPr>
              <a:solidFill>
                <a:schemeClr val="dk1"/>
              </a:solidFill>
            </a:endParaRPr>
          </a:p>
          <a:p>
            <a:pPr indent="0" lvl="0" marL="0" rtl="0" algn="l">
              <a:spcBef>
                <a:spcPts val="0"/>
              </a:spcBef>
              <a:spcAft>
                <a:spcPts val="0"/>
              </a:spcAft>
              <a:buNone/>
            </a:pPr>
            <a:r>
              <a:rPr lang="en-US">
                <a:solidFill>
                  <a:schemeClr val="dk1"/>
                </a:solidFill>
              </a:rPr>
              <a:t>6- Deletion (key info missing) AND Distortion (untested conclusion).Deletion: What is not possible? For whom? Under what conditions? Distortion: Have there been situations where it could have been possible? What would need to happen for it to be possible?</a:t>
            </a:r>
            <a:endParaRPr>
              <a:solidFill>
                <a:schemeClr val="dk1"/>
              </a:solidFill>
            </a:endParaRPr>
          </a:p>
          <a:p>
            <a:pPr indent="0" lvl="0" marL="0" rtl="0" algn="l">
              <a:spcBef>
                <a:spcPts val="0"/>
              </a:spcBef>
              <a:spcAft>
                <a:spcPts val="0"/>
              </a:spcAft>
              <a:buNone/>
            </a:pPr>
            <a:r>
              <a:t/>
            </a:r>
            <a:endParaRPr>
              <a:solidFill>
                <a:schemeClr val="dk1"/>
              </a:solidFill>
            </a:endParaRPr>
          </a:p>
        </p:txBody>
      </p:sp>
      <p:sp>
        <p:nvSpPr>
          <p:cNvPr id="204" name="Google Shape;204;g3a56e29c155_0_2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There are other tools, such as rapport building via observation of body, temperature, skin tone, posture etc. - - or mapping out where someone is getting a memory from, like visual or auditory or kinesthetic memory and what their preferred representational system is - then choose those same kind of words, build rapport, for instance . Usually a 1 on 1 session with things like rewriting personal history, overcoming phobias etc.</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a56a4c2795_0_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3a56a4c2795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sz="1200">
                <a:solidFill>
                  <a:srgbClr val="001D35"/>
                </a:solidFill>
                <a:latin typeface="Roboto"/>
                <a:ea typeface="Roboto"/>
                <a:cs typeface="Roboto"/>
                <a:sym typeface="Roboto"/>
              </a:rPr>
              <a:t>Neuro-linguistic programming</a:t>
            </a:r>
            <a:r>
              <a:rPr lang="en-US" sz="1200">
                <a:solidFill>
                  <a:srgbClr val="0A0A0A"/>
                </a:solidFill>
                <a:highlight>
                  <a:srgbClr val="FFFFFF"/>
                </a:highlight>
                <a:latin typeface="Roboto"/>
                <a:ea typeface="Roboto"/>
                <a:cs typeface="Roboto"/>
                <a:sym typeface="Roboto"/>
              </a:rPr>
              <a:t> (NLP) shares similarities with hypnosis and cognitive therapy, and is often integrated with other related approaches, including Mindfulness, Solution-Focused Brief Therapy (SFBT), and Motivational Interviewing (MI). </a:t>
            </a:r>
            <a:endParaRPr sz="1200">
              <a:solidFill>
                <a:srgbClr val="0A0A0A"/>
              </a:solidFill>
              <a:highlight>
                <a:srgbClr val="FFFFFF"/>
              </a:highlight>
              <a:latin typeface="Roboto"/>
              <a:ea typeface="Roboto"/>
              <a:cs typeface="Roboto"/>
              <a:sym typeface="Roboto"/>
            </a:endParaRPr>
          </a:p>
          <a:p>
            <a:pPr indent="0" lvl="0" marL="0" rtl="0" algn="l">
              <a:spcBef>
                <a:spcPts val="0"/>
              </a:spcBef>
              <a:spcAft>
                <a:spcPts val="0"/>
              </a:spcAft>
              <a:buNone/>
            </a:pPr>
            <a:r>
              <a:rPr lang="en-US" sz="1200">
                <a:solidFill>
                  <a:srgbClr val="001D35"/>
                </a:solidFill>
                <a:latin typeface="Roboto"/>
                <a:ea typeface="Roboto"/>
                <a:cs typeface="Roboto"/>
                <a:sym typeface="Roboto"/>
              </a:rPr>
              <a:t>developed in the 1970s by </a:t>
            </a:r>
            <a:r>
              <a:rPr lang="en-US" sz="1200" u="sng">
                <a:solidFill>
                  <a:schemeClr val="hlink"/>
                </a:solidFill>
                <a:latin typeface="Roboto"/>
                <a:ea typeface="Roboto"/>
                <a:cs typeface="Roboto"/>
                <a:sym typeface="Roboto"/>
                <a:hlinkClick r:id="rId2"/>
              </a:rPr>
              <a:t>Richard Bandler</a:t>
            </a:r>
            <a:r>
              <a:rPr lang="en-US" sz="1200">
                <a:solidFill>
                  <a:srgbClr val="001D35"/>
                </a:solidFill>
                <a:latin typeface="Roboto"/>
                <a:ea typeface="Roboto"/>
                <a:cs typeface="Roboto"/>
                <a:sym typeface="Roboto"/>
              </a:rPr>
              <a:t> (mathematician, computer scientist) and </a:t>
            </a:r>
            <a:r>
              <a:rPr lang="en-US" sz="1200" u="sng">
                <a:solidFill>
                  <a:schemeClr val="hlink"/>
                </a:solidFill>
                <a:latin typeface="Roboto"/>
                <a:ea typeface="Roboto"/>
                <a:cs typeface="Roboto"/>
                <a:sym typeface="Roboto"/>
                <a:hlinkClick r:id="rId3"/>
              </a:rPr>
              <a:t>John Grinder</a:t>
            </a:r>
            <a:r>
              <a:rPr lang="en-US" sz="1200">
                <a:solidFill>
                  <a:srgbClr val="0A0A0A"/>
                </a:solidFill>
                <a:highlight>
                  <a:srgbClr val="FFFFFF"/>
                </a:highlight>
                <a:latin typeface="Roboto"/>
                <a:ea typeface="Roboto"/>
                <a:cs typeface="Roboto"/>
                <a:sym typeface="Roboto"/>
              </a:rPr>
              <a:t> (linguist). They created it by "modeling" the techniques of successful therapists like </a:t>
            </a:r>
            <a:r>
              <a:rPr lang="en-US" sz="1200" u="sng">
                <a:solidFill>
                  <a:schemeClr val="hlink"/>
                </a:solidFill>
                <a:highlight>
                  <a:srgbClr val="FFFFFF"/>
                </a:highlight>
                <a:latin typeface="Roboto"/>
                <a:ea typeface="Roboto"/>
                <a:cs typeface="Roboto"/>
                <a:sym typeface="Roboto"/>
                <a:hlinkClick r:id="rId4"/>
              </a:rPr>
              <a:t>Fritz Perls</a:t>
            </a:r>
            <a:r>
              <a:rPr lang="en-US" sz="1200">
                <a:solidFill>
                  <a:srgbClr val="0A0A0A"/>
                </a:solidFill>
                <a:highlight>
                  <a:srgbClr val="FFFFFF"/>
                </a:highlight>
                <a:latin typeface="Roboto"/>
                <a:ea typeface="Roboto"/>
                <a:cs typeface="Roboto"/>
                <a:sym typeface="Roboto"/>
              </a:rPr>
              <a:t>, </a:t>
            </a:r>
            <a:r>
              <a:rPr lang="en-US" sz="1200" u="sng">
                <a:solidFill>
                  <a:schemeClr val="hlink"/>
                </a:solidFill>
                <a:highlight>
                  <a:srgbClr val="FFFFFF"/>
                </a:highlight>
                <a:latin typeface="Roboto"/>
                <a:ea typeface="Roboto"/>
                <a:cs typeface="Roboto"/>
                <a:sym typeface="Roboto"/>
                <a:hlinkClick r:id="rId5"/>
              </a:rPr>
              <a:t>Virginia Satir</a:t>
            </a:r>
            <a:r>
              <a:rPr lang="en-US" sz="1200">
                <a:solidFill>
                  <a:srgbClr val="0A0A0A"/>
                </a:solidFill>
                <a:highlight>
                  <a:srgbClr val="FFFFFF"/>
                </a:highlight>
                <a:latin typeface="Roboto"/>
                <a:ea typeface="Roboto"/>
                <a:cs typeface="Roboto"/>
                <a:sym typeface="Roboto"/>
              </a:rPr>
              <a:t>, and </a:t>
            </a:r>
            <a:r>
              <a:rPr lang="en-US" sz="1200" u="sng">
                <a:solidFill>
                  <a:schemeClr val="hlink"/>
                </a:solidFill>
                <a:highlight>
                  <a:srgbClr val="FFFFFF"/>
                </a:highlight>
                <a:latin typeface="Roboto"/>
                <a:ea typeface="Roboto"/>
                <a:cs typeface="Roboto"/>
                <a:sym typeface="Roboto"/>
                <a:hlinkClick r:id="rId6"/>
              </a:rPr>
              <a:t>Milton Erickson</a:t>
            </a:r>
            <a:r>
              <a:rPr lang="en-US" sz="1200">
                <a:solidFill>
                  <a:srgbClr val="0A0A0A"/>
                </a:solidFill>
                <a:highlight>
                  <a:srgbClr val="FFFFFF"/>
                </a:highlight>
                <a:latin typeface="Roboto"/>
                <a:ea typeface="Roboto"/>
                <a:cs typeface="Roboto"/>
                <a:sym typeface="Roboto"/>
              </a:rPr>
              <a:t>, with the goal of codifying and teaching their methods to others. The first book on NLP was published in 1975, and the field grew in popularity through the 1980s. </a:t>
            </a:r>
            <a:endParaRPr sz="1200">
              <a:solidFill>
                <a:srgbClr val="0A0A0A"/>
              </a:solidFill>
              <a:highlight>
                <a:srgbClr val="FFFFFF"/>
              </a:highlight>
              <a:latin typeface="Roboto"/>
              <a:ea typeface="Roboto"/>
              <a:cs typeface="Roboto"/>
              <a:sym typeface="Roboto"/>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3a56e29c155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3a56e29c15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3a56e29c155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g3a56e29c155_0_1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3a56a4c2795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g3a56a4c2795_0_2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a56a4c2795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g3a56a4c2795_0_4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3a56e29c155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g3a56e29c155_0_2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1" name="Shape 11"/>
        <p:cNvGrpSpPr/>
        <p:nvPr/>
      </p:nvGrpSpPr>
      <p:grpSpPr>
        <a:xfrm>
          <a:off x="0" y="0"/>
          <a:ext cx="0" cy="0"/>
          <a:chOff x="0" y="0"/>
          <a:chExt cx="0" cy="0"/>
        </a:xfrm>
      </p:grpSpPr>
      <p:sp>
        <p:nvSpPr>
          <p:cNvPr id="12" name="Google Shape;12;p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4" name="Google Shape;14;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7" name="Shape 17"/>
        <p:cNvGrpSpPr/>
        <p:nvPr/>
      </p:nvGrpSpPr>
      <p:grpSpPr>
        <a:xfrm>
          <a:off x="0" y="0"/>
          <a:ext cx="0" cy="0"/>
          <a:chOff x="0" y="0"/>
          <a:chExt cx="0" cy="0"/>
        </a:xfrm>
      </p:grpSpPr>
      <p:sp>
        <p:nvSpPr>
          <p:cNvPr id="18" name="Google Shape;18;p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0" name="Google Shape;20;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26" name="Google Shape;26;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2" name="Google Shape;32;p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3" name="Google Shape;33;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9" name="Google Shape;39;p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0" name="Google Shape;40;p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1" name="Google Shape;41;p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2" name="Google Shape;42;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1.jpg"/><Relationship Id="rId4" Type="http://schemas.openxmlformats.org/officeDocument/2006/relationships/image" Target="../media/image6.jpg"/><Relationship Id="rId5" Type="http://schemas.openxmlformats.org/officeDocument/2006/relationships/hyperlink" Target="http://www.leaders-in-mediation.com" TargetMode="External"/><Relationship Id="rId6"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xml"/><Relationship Id="rId3" Type="http://schemas.openxmlformats.org/officeDocument/2006/relationships/image" Target="../media/image5.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4.xml"/><Relationship Id="rId3" Type="http://schemas.openxmlformats.org/officeDocument/2006/relationships/hyperlink" Target="https://www.youtube.com/watch?v=FDFdroN7d0w" TargetMode="External"/><Relationship Id="rId4" Type="http://schemas.openxmlformats.org/officeDocument/2006/relationships/image" Target="../media/image4.jpg"/><Relationship Id="rId5"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3" name="Shape 83"/>
        <p:cNvGrpSpPr/>
        <p:nvPr/>
      </p:nvGrpSpPr>
      <p:grpSpPr>
        <a:xfrm>
          <a:off x="0" y="0"/>
          <a:ext cx="0" cy="0"/>
          <a:chOff x="0" y="0"/>
          <a:chExt cx="0" cy="0"/>
        </a:xfrm>
      </p:grpSpPr>
      <p:sp>
        <p:nvSpPr>
          <p:cNvPr id="84" name="Google Shape;84;p13"/>
          <p:cNvSpPr txBox="1"/>
          <p:nvPr>
            <p:ph type="title"/>
          </p:nvPr>
        </p:nvSpPr>
        <p:spPr>
          <a:xfrm>
            <a:off x="457200" y="274702"/>
            <a:ext cx="3684300" cy="60861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sz="4400">
                <a:solidFill>
                  <a:schemeClr val="lt2"/>
                </a:solidFill>
                <a:latin typeface="Century Gothic"/>
                <a:ea typeface="Century Gothic"/>
                <a:cs typeface="Century Gothic"/>
                <a:sym typeface="Century Gothic"/>
              </a:rPr>
              <a:t>Unlock Powerful NLP Tools for Mediation</a:t>
            </a:r>
            <a:endParaRPr>
              <a:solidFill>
                <a:schemeClr val="lt2"/>
              </a:solidFill>
              <a:latin typeface="Century Gothic"/>
              <a:ea typeface="Century Gothic"/>
              <a:cs typeface="Century Gothic"/>
              <a:sym typeface="Century Gothic"/>
            </a:endParaRPr>
          </a:p>
        </p:txBody>
      </p:sp>
      <p:pic>
        <p:nvPicPr>
          <p:cNvPr id="85" name="Google Shape;85;p13" title="Leaders in Mediation Logo.png"/>
          <p:cNvPicPr preferRelativeResize="0"/>
          <p:nvPr/>
        </p:nvPicPr>
        <p:blipFill>
          <a:blip r:embed="rId4">
            <a:alphaModFix/>
          </a:blip>
          <a:stretch>
            <a:fillRect/>
          </a:stretch>
        </p:blipFill>
        <p:spPr>
          <a:xfrm>
            <a:off x="7669625" y="5270000"/>
            <a:ext cx="1090800" cy="10908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latin typeface="Century Gothic"/>
                <a:ea typeface="Century Gothic"/>
                <a:cs typeface="Century Gothic"/>
                <a:sym typeface="Century Gothic"/>
              </a:rPr>
              <a:t>Exercise: Chunk Up </a:t>
            </a:r>
            <a:endParaRPr>
              <a:latin typeface="Century Gothic"/>
              <a:ea typeface="Century Gothic"/>
              <a:cs typeface="Century Gothic"/>
              <a:sym typeface="Century Gothic"/>
            </a:endParaRPr>
          </a:p>
        </p:txBody>
      </p:sp>
      <p:sp>
        <p:nvSpPr>
          <p:cNvPr id="153" name="Google Shape;153;p22"/>
          <p:cNvSpPr txBox="1"/>
          <p:nvPr>
            <p:ph idx="1" type="body"/>
          </p:nvPr>
        </p:nvSpPr>
        <p:spPr>
          <a:xfrm>
            <a:off x="457200" y="1195600"/>
            <a:ext cx="9394500" cy="4505100"/>
          </a:xfrm>
          <a:prstGeom prst="rect">
            <a:avLst/>
          </a:prstGeom>
          <a:noFill/>
          <a:ln>
            <a:noFill/>
          </a:ln>
        </p:spPr>
        <p:txBody>
          <a:bodyPr anchorCtr="0" anchor="t" bIns="45700" lIns="91425" spcFirstLastPara="1" rIns="91425" wrap="square" tIns="45700">
            <a:normAutofit/>
          </a:bodyPr>
          <a:lstStyle/>
          <a:p>
            <a:pPr indent="-139700" lvl="0" marL="342900" rtl="0" algn="l">
              <a:lnSpc>
                <a:spcPct val="90000"/>
              </a:lnSpc>
              <a:spcBef>
                <a:spcPts val="0"/>
              </a:spcBef>
              <a:spcAft>
                <a:spcPts val="0"/>
              </a:spcAft>
              <a:buClr>
                <a:schemeClr val="dk1"/>
              </a:buClr>
              <a:buSzPts val="2720"/>
              <a:buNone/>
            </a:pPr>
            <a:r>
              <a:t/>
            </a:r>
            <a:endParaRPr sz="2520">
              <a:solidFill>
                <a:schemeClr val="dk1"/>
              </a:solidFill>
              <a:latin typeface="Calibri"/>
              <a:ea typeface="Calibri"/>
              <a:cs typeface="Calibri"/>
              <a:sym typeface="Calibri"/>
            </a:endParaRPr>
          </a:p>
          <a:p>
            <a:pPr indent="0" lvl="0" marL="342900" rtl="0" algn="l">
              <a:lnSpc>
                <a:spcPct val="90000"/>
              </a:lnSpc>
              <a:spcBef>
                <a:spcPts val="640"/>
              </a:spcBef>
              <a:spcAft>
                <a:spcPts val="0"/>
              </a:spcAft>
              <a:buSzPts val="935"/>
              <a:buNone/>
            </a:pPr>
            <a:r>
              <a:rPr lang="en-US" sz="2820">
                <a:latin typeface="Century Gothic"/>
                <a:ea typeface="Century Gothic"/>
                <a:cs typeface="Century Gothic"/>
                <a:sym typeface="Century Gothic"/>
              </a:rPr>
              <a:t>I can’t work with him, he never listens.</a:t>
            </a:r>
            <a:endParaRPr sz="2820">
              <a:latin typeface="Century Gothic"/>
              <a:ea typeface="Century Gothic"/>
              <a:cs typeface="Century Gothic"/>
              <a:sym typeface="Century Gothic"/>
            </a:endParaRPr>
          </a:p>
          <a:p>
            <a:pPr indent="0" lvl="0" marL="342900" rtl="0" algn="l">
              <a:lnSpc>
                <a:spcPct val="90000"/>
              </a:lnSpc>
              <a:spcBef>
                <a:spcPts val="640"/>
              </a:spcBef>
              <a:spcAft>
                <a:spcPts val="0"/>
              </a:spcAft>
              <a:buSzPts val="935"/>
              <a:buNone/>
            </a:pPr>
            <a:r>
              <a:t/>
            </a:r>
            <a:endParaRPr sz="2820">
              <a:latin typeface="Century Gothic"/>
              <a:ea typeface="Century Gothic"/>
              <a:cs typeface="Century Gothic"/>
              <a:sym typeface="Century Gothic"/>
            </a:endParaRPr>
          </a:p>
          <a:p>
            <a:pPr indent="0" lvl="0" marL="0" rtl="0" algn="l">
              <a:lnSpc>
                <a:spcPct val="90000"/>
              </a:lnSpc>
              <a:spcBef>
                <a:spcPts val="640"/>
              </a:spcBef>
              <a:spcAft>
                <a:spcPts val="0"/>
              </a:spcAft>
              <a:buSzPts val="935"/>
              <a:buNone/>
            </a:pPr>
            <a:r>
              <a:rPr lang="en-US" sz="2820">
                <a:latin typeface="Century Gothic"/>
                <a:ea typeface="Century Gothic"/>
                <a:cs typeface="Century Gothic"/>
                <a:sym typeface="Century Gothic"/>
              </a:rPr>
              <a:t>  </a:t>
            </a:r>
            <a:endParaRPr sz="2520">
              <a:latin typeface="Century Gothic"/>
              <a:ea typeface="Century Gothic"/>
              <a:cs typeface="Century Gothic"/>
              <a:sym typeface="Century Gothic"/>
            </a:endParaRPr>
          </a:p>
        </p:txBody>
      </p:sp>
      <p:sp>
        <p:nvSpPr>
          <p:cNvPr id="154" name="Google Shape;154;p22"/>
          <p:cNvSpPr/>
          <p:nvPr/>
        </p:nvSpPr>
        <p:spPr>
          <a:xfrm>
            <a:off x="150" y="5700650"/>
            <a:ext cx="9144000" cy="1157400"/>
          </a:xfrm>
          <a:prstGeom prst="rect">
            <a:avLst/>
          </a:prstGeom>
          <a:solidFill>
            <a:srgbClr val="44ADE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55" name="Google Shape;155;p22"/>
          <p:cNvSpPr/>
          <p:nvPr/>
        </p:nvSpPr>
        <p:spPr>
          <a:xfrm>
            <a:off x="150" y="1539950"/>
            <a:ext cx="698100" cy="508800"/>
          </a:xfrm>
          <a:prstGeom prst="homePlate">
            <a:avLst>
              <a:gd fmla="val 50000" name="adj"/>
            </a:avLst>
          </a:prstGeom>
          <a:solidFill>
            <a:srgbClr val="FFFF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pic>
        <p:nvPicPr>
          <p:cNvPr id="156" name="Google Shape;156;p22" title="Leaders in Mediation Logo.png"/>
          <p:cNvPicPr preferRelativeResize="0"/>
          <p:nvPr/>
        </p:nvPicPr>
        <p:blipFill>
          <a:blip r:embed="rId3">
            <a:alphaModFix/>
          </a:blip>
          <a:stretch>
            <a:fillRect/>
          </a:stretch>
        </p:blipFill>
        <p:spPr>
          <a:xfrm>
            <a:off x="7669625" y="5270000"/>
            <a:ext cx="1090800" cy="10908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latin typeface="Century Gothic"/>
                <a:ea typeface="Century Gothic"/>
                <a:cs typeface="Century Gothic"/>
                <a:sym typeface="Century Gothic"/>
              </a:rPr>
              <a:t>Exercise: Chunk Down</a:t>
            </a:r>
            <a:endParaRPr>
              <a:latin typeface="Century Gothic"/>
              <a:ea typeface="Century Gothic"/>
              <a:cs typeface="Century Gothic"/>
              <a:sym typeface="Century Gothic"/>
            </a:endParaRPr>
          </a:p>
        </p:txBody>
      </p:sp>
      <p:sp>
        <p:nvSpPr>
          <p:cNvPr id="162" name="Google Shape;162;p23"/>
          <p:cNvSpPr txBox="1"/>
          <p:nvPr>
            <p:ph idx="1" type="body"/>
          </p:nvPr>
        </p:nvSpPr>
        <p:spPr>
          <a:xfrm>
            <a:off x="457200" y="1195600"/>
            <a:ext cx="9394500" cy="4505100"/>
          </a:xfrm>
          <a:prstGeom prst="rect">
            <a:avLst/>
          </a:prstGeom>
          <a:noFill/>
          <a:ln>
            <a:noFill/>
          </a:ln>
        </p:spPr>
        <p:txBody>
          <a:bodyPr anchorCtr="0" anchor="t" bIns="45700" lIns="91425" spcFirstLastPara="1" rIns="91425" wrap="square" tIns="45700">
            <a:normAutofit/>
          </a:bodyPr>
          <a:lstStyle/>
          <a:p>
            <a:pPr indent="-139700" lvl="0" marL="342900" rtl="0" algn="l">
              <a:lnSpc>
                <a:spcPct val="90000"/>
              </a:lnSpc>
              <a:spcBef>
                <a:spcPts val="0"/>
              </a:spcBef>
              <a:spcAft>
                <a:spcPts val="0"/>
              </a:spcAft>
              <a:buClr>
                <a:schemeClr val="dk1"/>
              </a:buClr>
              <a:buSzPts val="2720"/>
              <a:buNone/>
            </a:pPr>
            <a:r>
              <a:t/>
            </a:r>
            <a:endParaRPr sz="2520">
              <a:solidFill>
                <a:schemeClr val="dk1"/>
              </a:solidFill>
              <a:latin typeface="Calibri"/>
              <a:ea typeface="Calibri"/>
              <a:cs typeface="Calibri"/>
              <a:sym typeface="Calibri"/>
            </a:endParaRPr>
          </a:p>
          <a:p>
            <a:pPr indent="0" lvl="0" marL="342900" rtl="0" algn="l">
              <a:lnSpc>
                <a:spcPct val="90000"/>
              </a:lnSpc>
              <a:spcBef>
                <a:spcPts val="640"/>
              </a:spcBef>
              <a:spcAft>
                <a:spcPts val="0"/>
              </a:spcAft>
              <a:buSzPts val="935"/>
              <a:buNone/>
            </a:pPr>
            <a:r>
              <a:rPr lang="en-US" sz="2820">
                <a:latin typeface="Century Gothic"/>
                <a:ea typeface="Century Gothic"/>
                <a:cs typeface="Century Gothic"/>
                <a:sym typeface="Century Gothic"/>
              </a:rPr>
              <a:t>I can’t work with him, he never listens.</a:t>
            </a:r>
            <a:endParaRPr sz="2820">
              <a:latin typeface="Century Gothic"/>
              <a:ea typeface="Century Gothic"/>
              <a:cs typeface="Century Gothic"/>
              <a:sym typeface="Century Gothic"/>
            </a:endParaRPr>
          </a:p>
          <a:p>
            <a:pPr indent="0" lvl="0" marL="342900" rtl="0" algn="l">
              <a:lnSpc>
                <a:spcPct val="90000"/>
              </a:lnSpc>
              <a:spcBef>
                <a:spcPts val="640"/>
              </a:spcBef>
              <a:spcAft>
                <a:spcPts val="0"/>
              </a:spcAft>
              <a:buSzPts val="935"/>
              <a:buNone/>
            </a:pPr>
            <a:r>
              <a:t/>
            </a:r>
            <a:endParaRPr sz="2820">
              <a:latin typeface="Century Gothic"/>
              <a:ea typeface="Century Gothic"/>
              <a:cs typeface="Century Gothic"/>
              <a:sym typeface="Century Gothic"/>
            </a:endParaRPr>
          </a:p>
          <a:p>
            <a:pPr indent="0" lvl="0" marL="0" rtl="0" algn="l">
              <a:lnSpc>
                <a:spcPct val="90000"/>
              </a:lnSpc>
              <a:spcBef>
                <a:spcPts val="640"/>
              </a:spcBef>
              <a:spcAft>
                <a:spcPts val="0"/>
              </a:spcAft>
              <a:buSzPts val="935"/>
              <a:buNone/>
            </a:pPr>
            <a:r>
              <a:rPr lang="en-US" sz="2820">
                <a:latin typeface="Century Gothic"/>
                <a:ea typeface="Century Gothic"/>
                <a:cs typeface="Century Gothic"/>
                <a:sym typeface="Century Gothic"/>
              </a:rPr>
              <a:t>  </a:t>
            </a:r>
            <a:endParaRPr sz="2520">
              <a:latin typeface="Century Gothic"/>
              <a:ea typeface="Century Gothic"/>
              <a:cs typeface="Century Gothic"/>
              <a:sym typeface="Century Gothic"/>
            </a:endParaRPr>
          </a:p>
        </p:txBody>
      </p:sp>
      <p:sp>
        <p:nvSpPr>
          <p:cNvPr id="163" name="Google Shape;163;p23"/>
          <p:cNvSpPr/>
          <p:nvPr/>
        </p:nvSpPr>
        <p:spPr>
          <a:xfrm>
            <a:off x="150" y="5700650"/>
            <a:ext cx="9144000" cy="1157400"/>
          </a:xfrm>
          <a:prstGeom prst="rect">
            <a:avLst/>
          </a:prstGeom>
          <a:solidFill>
            <a:srgbClr val="44ADE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64" name="Google Shape;164;p23"/>
          <p:cNvSpPr/>
          <p:nvPr/>
        </p:nvSpPr>
        <p:spPr>
          <a:xfrm>
            <a:off x="150" y="1539950"/>
            <a:ext cx="698100" cy="508800"/>
          </a:xfrm>
          <a:prstGeom prst="homePlate">
            <a:avLst>
              <a:gd fmla="val 50000" name="adj"/>
            </a:avLst>
          </a:prstGeom>
          <a:solidFill>
            <a:srgbClr val="FFFF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pic>
        <p:nvPicPr>
          <p:cNvPr id="165" name="Google Shape;165;p23" title="Leaders in Mediation Logo.png"/>
          <p:cNvPicPr preferRelativeResize="0"/>
          <p:nvPr/>
        </p:nvPicPr>
        <p:blipFill>
          <a:blip r:embed="rId3">
            <a:alphaModFix/>
          </a:blip>
          <a:stretch>
            <a:fillRect/>
          </a:stretch>
        </p:blipFill>
        <p:spPr>
          <a:xfrm>
            <a:off x="7669625" y="5270000"/>
            <a:ext cx="1090800" cy="10908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en-US">
                <a:latin typeface="Century Gothic"/>
                <a:ea typeface="Century Gothic"/>
                <a:cs typeface="Century Gothic"/>
                <a:sym typeface="Century Gothic"/>
              </a:rPr>
              <a:t>Who would like to give it a go?</a:t>
            </a:r>
            <a:endParaRPr>
              <a:latin typeface="Century Gothic"/>
              <a:ea typeface="Century Gothic"/>
              <a:cs typeface="Century Gothic"/>
              <a:sym typeface="Century Gothic"/>
            </a:endParaRPr>
          </a:p>
        </p:txBody>
      </p:sp>
      <p:sp>
        <p:nvSpPr>
          <p:cNvPr id="171" name="Google Shape;171;p24"/>
          <p:cNvSpPr txBox="1"/>
          <p:nvPr>
            <p:ph idx="1" type="body"/>
          </p:nvPr>
        </p:nvSpPr>
        <p:spPr>
          <a:xfrm>
            <a:off x="457200" y="1195600"/>
            <a:ext cx="9394500" cy="4505100"/>
          </a:xfrm>
          <a:prstGeom prst="rect">
            <a:avLst/>
          </a:prstGeom>
          <a:noFill/>
          <a:ln>
            <a:noFill/>
          </a:ln>
        </p:spPr>
        <p:txBody>
          <a:bodyPr anchorCtr="0" anchor="t" bIns="45700" lIns="91425" spcFirstLastPara="1" rIns="91425" wrap="square" tIns="45700">
            <a:normAutofit lnSpcReduction="20000"/>
          </a:bodyPr>
          <a:lstStyle/>
          <a:p>
            <a:pPr indent="-139700" lvl="0" marL="342900" rtl="0" algn="l">
              <a:lnSpc>
                <a:spcPct val="90000"/>
              </a:lnSpc>
              <a:spcBef>
                <a:spcPts val="0"/>
              </a:spcBef>
              <a:spcAft>
                <a:spcPts val="0"/>
              </a:spcAft>
              <a:buClr>
                <a:schemeClr val="dk1"/>
              </a:buClr>
              <a:buSzPts val="2720"/>
              <a:buNone/>
            </a:pPr>
            <a:r>
              <a:t/>
            </a:r>
            <a:endParaRPr sz="2520">
              <a:solidFill>
                <a:schemeClr val="dk1"/>
              </a:solidFill>
              <a:latin typeface="Calibri"/>
              <a:ea typeface="Calibri"/>
              <a:cs typeface="Calibri"/>
              <a:sym typeface="Calibri"/>
            </a:endParaRPr>
          </a:p>
          <a:p>
            <a:pPr indent="0" lvl="0" marL="342900" rtl="0" algn="l">
              <a:lnSpc>
                <a:spcPct val="90000"/>
              </a:lnSpc>
              <a:spcBef>
                <a:spcPts val="640"/>
              </a:spcBef>
              <a:spcAft>
                <a:spcPts val="0"/>
              </a:spcAft>
              <a:buSzPts val="935"/>
              <a:buNone/>
            </a:pPr>
            <a:r>
              <a:t/>
            </a:r>
            <a:endParaRPr sz="2820">
              <a:latin typeface="Century Gothic"/>
              <a:ea typeface="Century Gothic"/>
              <a:cs typeface="Century Gothic"/>
              <a:sym typeface="Century Gothic"/>
            </a:endParaRPr>
          </a:p>
          <a:p>
            <a:pPr indent="0" lvl="0" marL="342900" rtl="0" algn="l">
              <a:lnSpc>
                <a:spcPct val="90000"/>
              </a:lnSpc>
              <a:spcBef>
                <a:spcPts val="640"/>
              </a:spcBef>
              <a:spcAft>
                <a:spcPts val="0"/>
              </a:spcAft>
              <a:buSzPts val="935"/>
              <a:buNone/>
            </a:pPr>
            <a:r>
              <a:t/>
            </a:r>
            <a:endParaRPr sz="2820">
              <a:latin typeface="Century Gothic"/>
              <a:ea typeface="Century Gothic"/>
              <a:cs typeface="Century Gothic"/>
              <a:sym typeface="Century Gothic"/>
            </a:endParaRPr>
          </a:p>
          <a:p>
            <a:pPr indent="0" lvl="0" marL="0" rtl="0" algn="l">
              <a:lnSpc>
                <a:spcPct val="90000"/>
              </a:lnSpc>
              <a:spcBef>
                <a:spcPts val="640"/>
              </a:spcBef>
              <a:spcAft>
                <a:spcPts val="0"/>
              </a:spcAft>
              <a:buSzPts val="935"/>
              <a:buNone/>
            </a:pPr>
            <a:r>
              <a:rPr lang="en-US" sz="2820">
                <a:latin typeface="Century Gothic"/>
                <a:ea typeface="Century Gothic"/>
                <a:cs typeface="Century Gothic"/>
                <a:sym typeface="Century Gothic"/>
              </a:rPr>
              <a:t>   She always puts the kids’ needs above mine.</a:t>
            </a:r>
            <a:endParaRPr sz="2820">
              <a:latin typeface="Century Gothic"/>
              <a:ea typeface="Century Gothic"/>
              <a:cs typeface="Century Gothic"/>
              <a:sym typeface="Century Gothic"/>
            </a:endParaRPr>
          </a:p>
          <a:p>
            <a:pPr indent="0" lvl="0" marL="0" rtl="0" algn="l">
              <a:lnSpc>
                <a:spcPct val="90000"/>
              </a:lnSpc>
              <a:spcBef>
                <a:spcPts val="640"/>
              </a:spcBef>
              <a:spcAft>
                <a:spcPts val="0"/>
              </a:spcAft>
              <a:buSzPts val="935"/>
              <a:buNone/>
            </a:pPr>
            <a:r>
              <a:t/>
            </a:r>
            <a:endParaRPr sz="2820">
              <a:latin typeface="Century Gothic"/>
              <a:ea typeface="Century Gothic"/>
              <a:cs typeface="Century Gothic"/>
              <a:sym typeface="Century Gothic"/>
            </a:endParaRPr>
          </a:p>
          <a:p>
            <a:pPr indent="0" lvl="0" marL="0" rtl="0" algn="l">
              <a:lnSpc>
                <a:spcPct val="90000"/>
              </a:lnSpc>
              <a:spcBef>
                <a:spcPts val="640"/>
              </a:spcBef>
              <a:spcAft>
                <a:spcPts val="0"/>
              </a:spcAft>
              <a:buClr>
                <a:schemeClr val="dk1"/>
              </a:buClr>
              <a:buSzPts val="935"/>
              <a:buFont typeface="Arial"/>
              <a:buNone/>
            </a:pPr>
            <a:r>
              <a:rPr lang="en-US" sz="2820">
                <a:latin typeface="Century Gothic"/>
                <a:ea typeface="Century Gothic"/>
                <a:cs typeface="Century Gothic"/>
                <a:sym typeface="Century Gothic"/>
              </a:rPr>
              <a:t>   We can’t agree on anything about money.</a:t>
            </a:r>
            <a:endParaRPr sz="2820">
              <a:latin typeface="Century Gothic"/>
              <a:ea typeface="Century Gothic"/>
              <a:cs typeface="Century Gothic"/>
              <a:sym typeface="Century Gothic"/>
            </a:endParaRPr>
          </a:p>
          <a:p>
            <a:pPr indent="0" lvl="0" marL="0" rtl="0" algn="l">
              <a:lnSpc>
                <a:spcPct val="90000"/>
              </a:lnSpc>
              <a:spcBef>
                <a:spcPts val="640"/>
              </a:spcBef>
              <a:spcAft>
                <a:spcPts val="0"/>
              </a:spcAft>
              <a:buSzPts val="935"/>
              <a:buNone/>
            </a:pPr>
            <a:r>
              <a:t/>
            </a:r>
            <a:endParaRPr sz="2820">
              <a:latin typeface="Century Gothic"/>
              <a:ea typeface="Century Gothic"/>
              <a:cs typeface="Century Gothic"/>
              <a:sym typeface="Century Gothic"/>
            </a:endParaRPr>
          </a:p>
          <a:p>
            <a:pPr indent="0" lvl="0" marL="0" rtl="0" algn="l">
              <a:lnSpc>
                <a:spcPct val="90000"/>
              </a:lnSpc>
              <a:spcBef>
                <a:spcPts val="640"/>
              </a:spcBef>
              <a:spcAft>
                <a:spcPts val="0"/>
              </a:spcAft>
              <a:buSzPts val="935"/>
              <a:buNone/>
            </a:pPr>
            <a:r>
              <a:rPr lang="en-US" sz="2820">
                <a:latin typeface="Century Gothic"/>
                <a:ea typeface="Century Gothic"/>
                <a:cs typeface="Century Gothic"/>
                <a:sym typeface="Century Gothic"/>
              </a:rPr>
              <a:t>   I’m drowning in tasks; nothing is clear anymore</a:t>
            </a:r>
            <a:endParaRPr sz="2820">
              <a:latin typeface="Century Gothic"/>
              <a:ea typeface="Century Gothic"/>
              <a:cs typeface="Century Gothic"/>
              <a:sym typeface="Century Gothic"/>
            </a:endParaRPr>
          </a:p>
          <a:p>
            <a:pPr indent="0" lvl="0" marL="0" rtl="0" algn="l">
              <a:lnSpc>
                <a:spcPct val="90000"/>
              </a:lnSpc>
              <a:spcBef>
                <a:spcPts val="640"/>
              </a:spcBef>
              <a:spcAft>
                <a:spcPts val="0"/>
              </a:spcAft>
              <a:buSzPts val="935"/>
              <a:buNone/>
            </a:pPr>
            <a:r>
              <a:t/>
            </a:r>
            <a:endParaRPr sz="2820">
              <a:latin typeface="Century Gothic"/>
              <a:ea typeface="Century Gothic"/>
              <a:cs typeface="Century Gothic"/>
              <a:sym typeface="Century Gothic"/>
            </a:endParaRPr>
          </a:p>
          <a:p>
            <a:pPr indent="0" lvl="0" marL="0" rtl="0" algn="l">
              <a:lnSpc>
                <a:spcPct val="90000"/>
              </a:lnSpc>
              <a:spcBef>
                <a:spcPts val="640"/>
              </a:spcBef>
              <a:spcAft>
                <a:spcPts val="0"/>
              </a:spcAft>
              <a:buClr>
                <a:schemeClr val="dk1"/>
              </a:buClr>
              <a:buSzPts val="935"/>
              <a:buFont typeface="Arial"/>
              <a:buNone/>
            </a:pPr>
            <a:r>
              <a:rPr lang="en-US" sz="2820">
                <a:latin typeface="Century Gothic"/>
                <a:ea typeface="Century Gothic"/>
                <a:cs typeface="Century Gothic"/>
                <a:sym typeface="Century Gothic"/>
              </a:rPr>
              <a:t>    She’s always controlling everything.</a:t>
            </a:r>
            <a:endParaRPr sz="2820">
              <a:latin typeface="Century Gothic"/>
              <a:ea typeface="Century Gothic"/>
              <a:cs typeface="Century Gothic"/>
              <a:sym typeface="Century Gothic"/>
            </a:endParaRPr>
          </a:p>
          <a:p>
            <a:pPr indent="0" lvl="0" marL="342900" rtl="0" algn="l">
              <a:lnSpc>
                <a:spcPct val="90000"/>
              </a:lnSpc>
              <a:spcBef>
                <a:spcPts val="640"/>
              </a:spcBef>
              <a:spcAft>
                <a:spcPts val="0"/>
              </a:spcAft>
              <a:buSzPts val="935"/>
              <a:buNone/>
            </a:pPr>
            <a:r>
              <a:t/>
            </a:r>
            <a:endParaRPr sz="2520">
              <a:latin typeface="Century Gothic"/>
              <a:ea typeface="Century Gothic"/>
              <a:cs typeface="Century Gothic"/>
              <a:sym typeface="Century Gothic"/>
            </a:endParaRPr>
          </a:p>
        </p:txBody>
      </p:sp>
      <p:sp>
        <p:nvSpPr>
          <p:cNvPr id="172" name="Google Shape;172;p24"/>
          <p:cNvSpPr/>
          <p:nvPr/>
        </p:nvSpPr>
        <p:spPr>
          <a:xfrm>
            <a:off x="150" y="5700650"/>
            <a:ext cx="9144000" cy="1157400"/>
          </a:xfrm>
          <a:prstGeom prst="rect">
            <a:avLst/>
          </a:prstGeom>
          <a:solidFill>
            <a:srgbClr val="44ADE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73" name="Google Shape;173;p24"/>
          <p:cNvSpPr/>
          <p:nvPr/>
        </p:nvSpPr>
        <p:spPr>
          <a:xfrm>
            <a:off x="150" y="2242497"/>
            <a:ext cx="698100" cy="508800"/>
          </a:xfrm>
          <a:prstGeom prst="homePlate">
            <a:avLst>
              <a:gd fmla="val 50000" name="adj"/>
            </a:avLst>
          </a:prstGeom>
          <a:solidFill>
            <a:srgbClr val="FFFF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74" name="Google Shape;174;p24"/>
          <p:cNvSpPr/>
          <p:nvPr/>
        </p:nvSpPr>
        <p:spPr>
          <a:xfrm>
            <a:off x="150" y="3002433"/>
            <a:ext cx="698100" cy="508800"/>
          </a:xfrm>
          <a:prstGeom prst="homePlate">
            <a:avLst>
              <a:gd fmla="val 50000" name="adj"/>
            </a:avLst>
          </a:prstGeom>
          <a:solidFill>
            <a:srgbClr val="FFFF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75" name="Google Shape;175;p24"/>
          <p:cNvSpPr/>
          <p:nvPr/>
        </p:nvSpPr>
        <p:spPr>
          <a:xfrm>
            <a:off x="150" y="3770091"/>
            <a:ext cx="698100" cy="508800"/>
          </a:xfrm>
          <a:prstGeom prst="homePlate">
            <a:avLst>
              <a:gd fmla="val 50000" name="adj"/>
            </a:avLst>
          </a:prstGeom>
          <a:solidFill>
            <a:srgbClr val="FFFF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76" name="Google Shape;176;p24"/>
          <p:cNvSpPr/>
          <p:nvPr/>
        </p:nvSpPr>
        <p:spPr>
          <a:xfrm>
            <a:off x="150" y="4480386"/>
            <a:ext cx="698100" cy="508800"/>
          </a:xfrm>
          <a:prstGeom prst="homePlate">
            <a:avLst>
              <a:gd fmla="val 50000" name="adj"/>
            </a:avLst>
          </a:prstGeom>
          <a:solidFill>
            <a:srgbClr val="FFFF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pic>
        <p:nvPicPr>
          <p:cNvPr id="177" name="Google Shape;177;p24" title="Leaders in Mediation Logo.png"/>
          <p:cNvPicPr preferRelativeResize="0"/>
          <p:nvPr/>
        </p:nvPicPr>
        <p:blipFill>
          <a:blip r:embed="rId3">
            <a:alphaModFix/>
          </a:blip>
          <a:stretch>
            <a:fillRect/>
          </a:stretch>
        </p:blipFill>
        <p:spPr>
          <a:xfrm>
            <a:off x="7669625" y="5270000"/>
            <a:ext cx="1090800" cy="10908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latin typeface="Century Gothic"/>
                <a:ea typeface="Century Gothic"/>
                <a:cs typeface="Century Gothic"/>
                <a:sym typeface="Century Gothic"/>
              </a:rPr>
              <a:t>The Meta Model</a:t>
            </a:r>
            <a:endParaRPr/>
          </a:p>
        </p:txBody>
      </p:sp>
      <p:sp>
        <p:nvSpPr>
          <p:cNvPr id="183" name="Google Shape;183;p2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139700" lvl="0" marL="342900" rtl="0" algn="l">
              <a:spcBef>
                <a:spcPts val="0"/>
              </a:spcBef>
              <a:spcAft>
                <a:spcPts val="0"/>
              </a:spcAft>
              <a:buClr>
                <a:schemeClr val="dk1"/>
              </a:buClr>
              <a:buSzPts val="3200"/>
              <a:buNone/>
            </a:pPr>
            <a:r>
              <a:t/>
            </a:r>
            <a:endParaRPr sz="3200">
              <a:solidFill>
                <a:schemeClr val="dk1"/>
              </a:solidFill>
              <a:latin typeface="Calibri"/>
              <a:ea typeface="Calibri"/>
              <a:cs typeface="Calibri"/>
              <a:sym typeface="Calibri"/>
            </a:endParaRPr>
          </a:p>
          <a:p>
            <a:pPr indent="0" lvl="0" marL="0" rtl="0" algn="l">
              <a:spcBef>
                <a:spcPts val="640"/>
              </a:spcBef>
              <a:spcAft>
                <a:spcPts val="0"/>
              </a:spcAft>
              <a:buNone/>
            </a:pPr>
            <a:r>
              <a:rPr lang="en-US" sz="2820">
                <a:latin typeface="Century Gothic"/>
                <a:ea typeface="Century Gothic"/>
                <a:cs typeface="Century Gothic"/>
                <a:sym typeface="Century Gothic"/>
              </a:rPr>
              <a:t>Uncovers:</a:t>
            </a:r>
            <a:endParaRPr/>
          </a:p>
          <a:p>
            <a:pPr indent="-342900" lvl="0" marL="342900" rtl="0" algn="l">
              <a:spcBef>
                <a:spcPts val="640"/>
              </a:spcBef>
              <a:spcAft>
                <a:spcPts val="0"/>
              </a:spcAft>
              <a:buClr>
                <a:schemeClr val="dk1"/>
              </a:buClr>
              <a:buSzPts val="3200"/>
              <a:buChar char="•"/>
            </a:pPr>
            <a:r>
              <a:rPr lang="en-US" sz="2820">
                <a:latin typeface="Century Gothic"/>
                <a:ea typeface="Century Gothic"/>
                <a:cs typeface="Century Gothic"/>
                <a:sym typeface="Century Gothic"/>
              </a:rPr>
              <a:t>Generalisations</a:t>
            </a:r>
            <a:endParaRPr sz="2820">
              <a:latin typeface="Century Gothic"/>
              <a:ea typeface="Century Gothic"/>
              <a:cs typeface="Century Gothic"/>
              <a:sym typeface="Century Gothic"/>
            </a:endParaRPr>
          </a:p>
          <a:p>
            <a:pPr indent="-342900" lvl="0" marL="342900" rtl="0" algn="l">
              <a:spcBef>
                <a:spcPts val="640"/>
              </a:spcBef>
              <a:spcAft>
                <a:spcPts val="0"/>
              </a:spcAft>
              <a:buClr>
                <a:schemeClr val="dk1"/>
              </a:buClr>
              <a:buSzPts val="3200"/>
              <a:buChar char="•"/>
            </a:pPr>
            <a:r>
              <a:rPr lang="en-US" sz="2820">
                <a:latin typeface="Century Gothic"/>
                <a:ea typeface="Century Gothic"/>
                <a:cs typeface="Century Gothic"/>
                <a:sym typeface="Century Gothic"/>
              </a:rPr>
              <a:t>Deletions</a:t>
            </a:r>
            <a:endParaRPr sz="2820">
              <a:latin typeface="Century Gothic"/>
              <a:ea typeface="Century Gothic"/>
              <a:cs typeface="Century Gothic"/>
              <a:sym typeface="Century Gothic"/>
            </a:endParaRPr>
          </a:p>
          <a:p>
            <a:pPr indent="-342900" lvl="0" marL="342900" rtl="0" algn="l">
              <a:spcBef>
                <a:spcPts val="640"/>
              </a:spcBef>
              <a:spcAft>
                <a:spcPts val="0"/>
              </a:spcAft>
              <a:buClr>
                <a:schemeClr val="dk1"/>
              </a:buClr>
              <a:buSzPts val="3200"/>
              <a:buChar char="•"/>
            </a:pPr>
            <a:r>
              <a:rPr lang="en-US" sz="2820">
                <a:latin typeface="Century Gothic"/>
                <a:ea typeface="Century Gothic"/>
                <a:cs typeface="Century Gothic"/>
                <a:sym typeface="Century Gothic"/>
              </a:rPr>
              <a:t>Distortions</a:t>
            </a:r>
            <a:endParaRPr sz="2820">
              <a:latin typeface="Century Gothic"/>
              <a:ea typeface="Century Gothic"/>
              <a:cs typeface="Century Gothic"/>
              <a:sym typeface="Century Gothic"/>
            </a:endParaRPr>
          </a:p>
          <a:p>
            <a:pPr indent="-342900" lvl="0" marL="342900" rtl="0" algn="l">
              <a:spcBef>
                <a:spcPts val="640"/>
              </a:spcBef>
              <a:spcAft>
                <a:spcPts val="0"/>
              </a:spcAft>
              <a:buClr>
                <a:schemeClr val="dk1"/>
              </a:buClr>
              <a:buSzPts val="3200"/>
              <a:buChar char="•"/>
            </a:pPr>
            <a:r>
              <a:rPr lang="en-US" sz="2820">
                <a:latin typeface="Century Gothic"/>
                <a:ea typeface="Century Gothic"/>
                <a:cs typeface="Century Gothic"/>
                <a:sym typeface="Century Gothic"/>
              </a:rPr>
              <a:t>Useful for clarifying beliefs &amp; meaning</a:t>
            </a:r>
            <a:endParaRPr/>
          </a:p>
        </p:txBody>
      </p:sp>
      <p:sp>
        <p:nvSpPr>
          <p:cNvPr id="184" name="Google Shape;184;p25"/>
          <p:cNvSpPr/>
          <p:nvPr/>
        </p:nvSpPr>
        <p:spPr>
          <a:xfrm>
            <a:off x="150" y="5700650"/>
            <a:ext cx="9144000" cy="1157400"/>
          </a:xfrm>
          <a:prstGeom prst="rect">
            <a:avLst/>
          </a:prstGeom>
          <a:solidFill>
            <a:srgbClr val="44ADE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pic>
        <p:nvPicPr>
          <p:cNvPr id="185" name="Google Shape;185;p25" title="Leaders in Mediation Logo.png"/>
          <p:cNvPicPr preferRelativeResize="0"/>
          <p:nvPr/>
        </p:nvPicPr>
        <p:blipFill>
          <a:blip r:embed="rId3">
            <a:alphaModFix/>
          </a:blip>
          <a:stretch>
            <a:fillRect/>
          </a:stretch>
        </p:blipFill>
        <p:spPr>
          <a:xfrm>
            <a:off x="7669625" y="5270000"/>
            <a:ext cx="1090800" cy="10908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marR="0" rtl="0" algn="ctr">
              <a:lnSpc>
                <a:spcPct val="100000"/>
              </a:lnSpc>
              <a:spcBef>
                <a:spcPts val="0"/>
              </a:spcBef>
              <a:spcAft>
                <a:spcPts val="0"/>
              </a:spcAft>
              <a:buClr>
                <a:schemeClr val="dk1"/>
              </a:buClr>
              <a:buSzPts val="4400"/>
              <a:buFont typeface="Calibri"/>
              <a:buNone/>
            </a:pPr>
            <a:r>
              <a:rPr lang="en-US">
                <a:latin typeface="Century Gothic"/>
                <a:ea typeface="Century Gothic"/>
                <a:cs typeface="Century Gothic"/>
                <a:sym typeface="Century Gothic"/>
              </a:rPr>
              <a:t>Meta Model Examples</a:t>
            </a:r>
            <a:endParaRPr>
              <a:latin typeface="Century Gothic"/>
              <a:ea typeface="Century Gothic"/>
              <a:cs typeface="Century Gothic"/>
              <a:sym typeface="Century Gothic"/>
            </a:endParaRPr>
          </a:p>
        </p:txBody>
      </p:sp>
      <p:sp>
        <p:nvSpPr>
          <p:cNvPr id="191" name="Google Shape;191;p26"/>
          <p:cNvSpPr txBox="1"/>
          <p:nvPr>
            <p:ph idx="1" type="body"/>
          </p:nvPr>
        </p:nvSpPr>
        <p:spPr>
          <a:xfrm>
            <a:off x="457200" y="1224375"/>
            <a:ext cx="8229600" cy="4230900"/>
          </a:xfrm>
          <a:prstGeom prst="rect">
            <a:avLst/>
          </a:prstGeom>
          <a:noFill/>
          <a:ln>
            <a:noFill/>
          </a:ln>
        </p:spPr>
        <p:txBody>
          <a:bodyPr anchorCtr="0" anchor="t" bIns="45700" lIns="91425" spcFirstLastPara="1" rIns="91425" wrap="square" tIns="45700">
            <a:normAutofit/>
          </a:bodyPr>
          <a:lstStyle/>
          <a:p>
            <a:pPr indent="-431800" lvl="0" marL="342900" rtl="0" algn="l">
              <a:spcBef>
                <a:spcPts val="640"/>
              </a:spcBef>
              <a:spcAft>
                <a:spcPts val="0"/>
              </a:spcAft>
              <a:buClr>
                <a:schemeClr val="dk1"/>
              </a:buClr>
              <a:buSzPts val="3200"/>
              <a:buChar char="•"/>
            </a:pPr>
            <a:r>
              <a:rPr lang="en-US" sz="2820">
                <a:latin typeface="Century Gothic"/>
                <a:ea typeface="Century Gothic"/>
                <a:cs typeface="Century Gothic"/>
                <a:sym typeface="Century Gothic"/>
              </a:rPr>
              <a:t>'They </a:t>
            </a:r>
            <a:r>
              <a:rPr b="1" lang="en-US" sz="2820">
                <a:latin typeface="Century Gothic"/>
                <a:ea typeface="Century Gothic"/>
                <a:cs typeface="Century Gothic"/>
                <a:sym typeface="Century Gothic"/>
              </a:rPr>
              <a:t>always</a:t>
            </a:r>
            <a:r>
              <a:rPr lang="en-US" sz="2820">
                <a:latin typeface="Century Gothic"/>
                <a:ea typeface="Century Gothic"/>
                <a:cs typeface="Century Gothic"/>
                <a:sym typeface="Century Gothic"/>
              </a:rPr>
              <a:t> ignore me.' → Generalisation</a:t>
            </a:r>
            <a:endParaRPr sz="2820">
              <a:latin typeface="Century Gothic"/>
              <a:ea typeface="Century Gothic"/>
              <a:cs typeface="Century Gothic"/>
              <a:sym typeface="Century Gothic"/>
            </a:endParaRPr>
          </a:p>
          <a:p>
            <a:pPr indent="-342900" lvl="0" marL="342900" rtl="0" algn="l">
              <a:spcBef>
                <a:spcPts val="640"/>
              </a:spcBef>
              <a:spcAft>
                <a:spcPts val="0"/>
              </a:spcAft>
              <a:buClr>
                <a:schemeClr val="dk1"/>
              </a:buClr>
              <a:buSzPts val="3200"/>
              <a:buChar char="•"/>
            </a:pPr>
            <a:r>
              <a:rPr lang="en-US" sz="2820">
                <a:latin typeface="Century Gothic"/>
                <a:ea typeface="Century Gothic"/>
                <a:cs typeface="Century Gothic"/>
                <a:sym typeface="Century Gothic"/>
              </a:rPr>
              <a:t>'We can’t fix </a:t>
            </a:r>
            <a:r>
              <a:rPr b="1" lang="en-US" sz="2820">
                <a:latin typeface="Century Gothic"/>
                <a:ea typeface="Century Gothic"/>
                <a:cs typeface="Century Gothic"/>
                <a:sym typeface="Century Gothic"/>
              </a:rPr>
              <a:t>this</a:t>
            </a:r>
            <a:r>
              <a:rPr lang="en-US" sz="2820">
                <a:latin typeface="Century Gothic"/>
                <a:ea typeface="Century Gothic"/>
                <a:cs typeface="Century Gothic"/>
                <a:sym typeface="Century Gothic"/>
              </a:rPr>
              <a:t>.' → Deletion</a:t>
            </a:r>
            <a:endParaRPr sz="2820">
              <a:latin typeface="Century Gothic"/>
              <a:ea typeface="Century Gothic"/>
              <a:cs typeface="Century Gothic"/>
              <a:sym typeface="Century Gothic"/>
            </a:endParaRPr>
          </a:p>
          <a:p>
            <a:pPr indent="-342900" lvl="0" marL="342900" rtl="0" algn="l">
              <a:spcBef>
                <a:spcPts val="640"/>
              </a:spcBef>
              <a:spcAft>
                <a:spcPts val="0"/>
              </a:spcAft>
              <a:buClr>
                <a:schemeClr val="dk1"/>
              </a:buClr>
              <a:buSzPts val="3200"/>
              <a:buChar char="•"/>
            </a:pPr>
            <a:r>
              <a:rPr lang="en-US" sz="2820">
                <a:latin typeface="Century Gothic"/>
                <a:ea typeface="Century Gothic"/>
                <a:cs typeface="Century Gothic"/>
                <a:sym typeface="Century Gothic"/>
              </a:rPr>
              <a:t>'</a:t>
            </a:r>
            <a:r>
              <a:rPr b="1" lang="en-US" sz="2820">
                <a:latin typeface="Century Gothic"/>
                <a:ea typeface="Century Gothic"/>
                <a:cs typeface="Century Gothic"/>
                <a:sym typeface="Century Gothic"/>
              </a:rPr>
              <a:t>It’s obvious</a:t>
            </a:r>
            <a:r>
              <a:rPr lang="en-US" sz="2820">
                <a:latin typeface="Century Gothic"/>
                <a:ea typeface="Century Gothic"/>
                <a:cs typeface="Century Gothic"/>
                <a:sym typeface="Century Gothic"/>
              </a:rPr>
              <a:t>.' → Distortion</a:t>
            </a:r>
            <a:endParaRPr sz="2820">
              <a:latin typeface="Century Gothic"/>
              <a:ea typeface="Century Gothic"/>
              <a:cs typeface="Century Gothic"/>
              <a:sym typeface="Century Gothic"/>
            </a:endParaRPr>
          </a:p>
          <a:p>
            <a:pPr indent="0" lvl="0" marL="342900" rtl="0" algn="l">
              <a:spcBef>
                <a:spcPts val="640"/>
              </a:spcBef>
              <a:spcAft>
                <a:spcPts val="0"/>
              </a:spcAft>
              <a:buNone/>
            </a:pPr>
            <a:r>
              <a:t/>
            </a:r>
            <a:endParaRPr sz="2820">
              <a:latin typeface="Century Gothic"/>
              <a:ea typeface="Century Gothic"/>
              <a:cs typeface="Century Gothic"/>
              <a:sym typeface="Century Gothic"/>
            </a:endParaRPr>
          </a:p>
          <a:p>
            <a:pPr indent="0" lvl="0" marL="0" rtl="0" algn="l">
              <a:spcBef>
                <a:spcPts val="640"/>
              </a:spcBef>
              <a:spcAft>
                <a:spcPts val="0"/>
              </a:spcAft>
              <a:buNone/>
            </a:pPr>
            <a:r>
              <a:rPr b="1" lang="en-US" sz="2820" u="sng">
                <a:latin typeface="Century Gothic"/>
                <a:ea typeface="Century Gothic"/>
                <a:cs typeface="Century Gothic"/>
                <a:sym typeface="Century Gothic"/>
              </a:rPr>
              <a:t>Questions to ask:</a:t>
            </a:r>
            <a:endParaRPr b="1" sz="2820" u="sng">
              <a:latin typeface="Century Gothic"/>
              <a:ea typeface="Century Gothic"/>
              <a:cs typeface="Century Gothic"/>
              <a:sym typeface="Century Gothic"/>
            </a:endParaRPr>
          </a:p>
          <a:p>
            <a:pPr indent="0" lvl="0" marL="0" rtl="0" algn="l">
              <a:spcBef>
                <a:spcPts val="640"/>
              </a:spcBef>
              <a:spcAft>
                <a:spcPts val="0"/>
              </a:spcAft>
              <a:buNone/>
            </a:pPr>
            <a:r>
              <a:rPr lang="en-US" sz="2820">
                <a:latin typeface="Century Gothic"/>
                <a:ea typeface="Century Gothic"/>
                <a:cs typeface="Century Gothic"/>
                <a:sym typeface="Century Gothic"/>
              </a:rPr>
              <a:t>“I’m wondering… where did you get that from?/who says?/and who is that specifically?/what stops you”?</a:t>
            </a:r>
            <a:endParaRPr/>
          </a:p>
        </p:txBody>
      </p:sp>
      <p:sp>
        <p:nvSpPr>
          <p:cNvPr id="192" name="Google Shape;192;p26"/>
          <p:cNvSpPr/>
          <p:nvPr/>
        </p:nvSpPr>
        <p:spPr>
          <a:xfrm>
            <a:off x="150" y="5700650"/>
            <a:ext cx="9144000" cy="1157400"/>
          </a:xfrm>
          <a:prstGeom prst="rect">
            <a:avLst/>
          </a:prstGeom>
          <a:solidFill>
            <a:srgbClr val="44ADE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pic>
        <p:nvPicPr>
          <p:cNvPr id="193" name="Google Shape;193;p26" title="Leaders in Mediation Logo.png"/>
          <p:cNvPicPr preferRelativeResize="0"/>
          <p:nvPr/>
        </p:nvPicPr>
        <p:blipFill>
          <a:blip r:embed="rId3">
            <a:alphaModFix/>
          </a:blip>
          <a:stretch>
            <a:fillRect/>
          </a:stretch>
        </p:blipFill>
        <p:spPr>
          <a:xfrm>
            <a:off x="7669625" y="5270000"/>
            <a:ext cx="1090800" cy="10908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marR="0" rtl="0" algn="ctr">
              <a:lnSpc>
                <a:spcPct val="100000"/>
              </a:lnSpc>
              <a:spcBef>
                <a:spcPts val="0"/>
              </a:spcBef>
              <a:spcAft>
                <a:spcPts val="0"/>
              </a:spcAft>
              <a:buClr>
                <a:schemeClr val="dk1"/>
              </a:buClr>
              <a:buSzPct val="100000"/>
              <a:buFont typeface="Calibri"/>
              <a:buNone/>
            </a:pPr>
            <a:r>
              <a:rPr lang="en-US">
                <a:latin typeface="Century Gothic"/>
                <a:ea typeface="Century Gothic"/>
                <a:cs typeface="Century Gothic"/>
                <a:sym typeface="Century Gothic"/>
              </a:rPr>
              <a:t>Exercise 2: Meta Model Practice</a:t>
            </a:r>
            <a:endParaRPr>
              <a:latin typeface="Century Gothic"/>
              <a:ea typeface="Century Gothic"/>
              <a:cs typeface="Century Gothic"/>
              <a:sym typeface="Century Gothic"/>
            </a:endParaRPr>
          </a:p>
        </p:txBody>
      </p:sp>
      <p:sp>
        <p:nvSpPr>
          <p:cNvPr id="199" name="Google Shape;199;p27"/>
          <p:cNvSpPr txBox="1"/>
          <p:nvPr>
            <p:ph idx="1" type="body"/>
          </p:nvPr>
        </p:nvSpPr>
        <p:spPr>
          <a:xfrm>
            <a:off x="457200" y="1600200"/>
            <a:ext cx="8229600" cy="3828300"/>
          </a:xfrm>
          <a:prstGeom prst="rect">
            <a:avLst/>
          </a:prstGeom>
          <a:noFill/>
          <a:ln>
            <a:noFill/>
          </a:ln>
        </p:spPr>
        <p:txBody>
          <a:bodyPr anchorCtr="0" anchor="t" bIns="45700" lIns="91425" spcFirstLastPara="1" rIns="91425" wrap="square" tIns="45700">
            <a:normAutofit fontScale="92500" lnSpcReduction="10000"/>
          </a:bodyPr>
          <a:lstStyle/>
          <a:p>
            <a:pPr indent="-139700" lvl="0" marL="342900" rtl="0" algn="l">
              <a:spcBef>
                <a:spcPts val="0"/>
              </a:spcBef>
              <a:spcAft>
                <a:spcPts val="0"/>
              </a:spcAft>
              <a:buClr>
                <a:schemeClr val="dk1"/>
              </a:buClr>
              <a:buSzPct val="100000"/>
              <a:buNone/>
            </a:pPr>
            <a:r>
              <a:t/>
            </a:r>
            <a:endParaRPr sz="3200">
              <a:solidFill>
                <a:schemeClr val="dk1"/>
              </a:solidFill>
              <a:latin typeface="Calibri"/>
              <a:ea typeface="Calibri"/>
              <a:cs typeface="Calibri"/>
              <a:sym typeface="Calibri"/>
            </a:endParaRPr>
          </a:p>
          <a:p>
            <a:pPr indent="-327660" lvl="0" marL="342900" marR="0" rtl="0" algn="l">
              <a:lnSpc>
                <a:spcPct val="100000"/>
              </a:lnSpc>
              <a:spcBef>
                <a:spcPts val="640"/>
              </a:spcBef>
              <a:spcAft>
                <a:spcPts val="0"/>
              </a:spcAft>
              <a:buSzPct val="113475"/>
              <a:buChar char="•"/>
            </a:pPr>
            <a:r>
              <a:rPr lang="en-US" sz="2820">
                <a:latin typeface="Century Gothic"/>
                <a:ea typeface="Century Gothic"/>
                <a:cs typeface="Century Gothic"/>
                <a:sym typeface="Century Gothic"/>
              </a:rPr>
              <a:t>Identify patterns in sample statements:</a:t>
            </a:r>
            <a:endParaRPr sz="2820">
              <a:latin typeface="Century Gothic"/>
              <a:ea typeface="Century Gothic"/>
              <a:cs typeface="Century Gothic"/>
              <a:sym typeface="Century Gothic"/>
            </a:endParaRPr>
          </a:p>
          <a:p>
            <a:pPr indent="0" lvl="0" marL="342900" marR="0" rtl="0" algn="l">
              <a:lnSpc>
                <a:spcPct val="100000"/>
              </a:lnSpc>
              <a:spcBef>
                <a:spcPts val="640"/>
              </a:spcBef>
              <a:spcAft>
                <a:spcPts val="0"/>
              </a:spcAft>
              <a:buNone/>
            </a:pPr>
            <a:r>
              <a:rPr lang="en-US" sz="2820">
                <a:latin typeface="Century Gothic"/>
                <a:ea typeface="Century Gothic"/>
                <a:cs typeface="Century Gothic"/>
                <a:sym typeface="Century Gothic"/>
              </a:rPr>
              <a:t>is it a Distortion?</a:t>
            </a:r>
            <a:endParaRPr sz="2820">
              <a:latin typeface="Century Gothic"/>
              <a:ea typeface="Century Gothic"/>
              <a:cs typeface="Century Gothic"/>
              <a:sym typeface="Century Gothic"/>
            </a:endParaRPr>
          </a:p>
          <a:p>
            <a:pPr indent="0" lvl="0" marL="342900" marR="0" rtl="0" algn="l">
              <a:lnSpc>
                <a:spcPct val="100000"/>
              </a:lnSpc>
              <a:spcBef>
                <a:spcPts val="640"/>
              </a:spcBef>
              <a:spcAft>
                <a:spcPts val="0"/>
              </a:spcAft>
              <a:buNone/>
            </a:pPr>
            <a:r>
              <a:rPr lang="en-US" sz="2820">
                <a:latin typeface="Century Gothic"/>
                <a:ea typeface="Century Gothic"/>
                <a:cs typeface="Century Gothic"/>
                <a:sym typeface="Century Gothic"/>
              </a:rPr>
              <a:t>a Generalisation? </a:t>
            </a:r>
            <a:endParaRPr sz="2820">
              <a:latin typeface="Century Gothic"/>
              <a:ea typeface="Century Gothic"/>
              <a:cs typeface="Century Gothic"/>
              <a:sym typeface="Century Gothic"/>
            </a:endParaRPr>
          </a:p>
          <a:p>
            <a:pPr indent="0" lvl="0" marL="342900" marR="0" rtl="0" algn="l">
              <a:lnSpc>
                <a:spcPct val="100000"/>
              </a:lnSpc>
              <a:spcBef>
                <a:spcPts val="640"/>
              </a:spcBef>
              <a:spcAft>
                <a:spcPts val="0"/>
              </a:spcAft>
              <a:buNone/>
            </a:pPr>
            <a:r>
              <a:rPr lang="en-US" sz="2820">
                <a:latin typeface="Century Gothic"/>
                <a:ea typeface="Century Gothic"/>
                <a:cs typeface="Century Gothic"/>
                <a:sym typeface="Century Gothic"/>
              </a:rPr>
              <a:t>a Deletion?</a:t>
            </a:r>
            <a:endParaRPr sz="2820">
              <a:latin typeface="Century Gothic"/>
              <a:ea typeface="Century Gothic"/>
              <a:cs typeface="Century Gothic"/>
              <a:sym typeface="Century Gothic"/>
            </a:endParaRPr>
          </a:p>
          <a:p>
            <a:pPr indent="0" lvl="0" marL="342900" marR="0" rtl="0" algn="l">
              <a:lnSpc>
                <a:spcPct val="100000"/>
              </a:lnSpc>
              <a:spcBef>
                <a:spcPts val="640"/>
              </a:spcBef>
              <a:spcAft>
                <a:spcPts val="0"/>
              </a:spcAft>
              <a:buNone/>
            </a:pPr>
            <a:r>
              <a:t/>
            </a:r>
            <a:endParaRPr sz="2820">
              <a:latin typeface="Century Gothic"/>
              <a:ea typeface="Century Gothic"/>
              <a:cs typeface="Century Gothic"/>
              <a:sym typeface="Century Gothic"/>
            </a:endParaRPr>
          </a:p>
          <a:p>
            <a:pPr indent="-327660" lvl="0" marL="342900" marR="0" rtl="0" algn="l">
              <a:lnSpc>
                <a:spcPct val="100000"/>
              </a:lnSpc>
              <a:spcBef>
                <a:spcPts val="640"/>
              </a:spcBef>
              <a:spcAft>
                <a:spcPts val="0"/>
              </a:spcAft>
              <a:buSzPct val="113475"/>
              <a:buChar char="•"/>
            </a:pPr>
            <a:r>
              <a:rPr lang="en-US" sz="2820">
                <a:latin typeface="Century Gothic"/>
                <a:ea typeface="Century Gothic"/>
                <a:cs typeface="Century Gothic"/>
                <a:sym typeface="Century Gothic"/>
              </a:rPr>
              <a:t>Craft one Meta Model question per statement</a:t>
            </a:r>
            <a:endParaRPr/>
          </a:p>
          <a:p>
            <a:pPr indent="0" lvl="0" marL="0" rtl="0" algn="l">
              <a:spcBef>
                <a:spcPts val="640"/>
              </a:spcBef>
              <a:spcAft>
                <a:spcPts val="0"/>
              </a:spcAft>
              <a:buNone/>
            </a:pPr>
            <a:r>
              <a:t/>
            </a:r>
            <a:endParaRPr/>
          </a:p>
        </p:txBody>
      </p:sp>
      <p:sp>
        <p:nvSpPr>
          <p:cNvPr id="200" name="Google Shape;200;p27"/>
          <p:cNvSpPr/>
          <p:nvPr/>
        </p:nvSpPr>
        <p:spPr>
          <a:xfrm>
            <a:off x="150" y="5700650"/>
            <a:ext cx="9144000" cy="1157400"/>
          </a:xfrm>
          <a:prstGeom prst="rect">
            <a:avLst/>
          </a:prstGeom>
          <a:solidFill>
            <a:srgbClr val="44ADE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pic>
        <p:nvPicPr>
          <p:cNvPr id="201" name="Google Shape;201;p27" title="Leaders in Mediation Logo.png"/>
          <p:cNvPicPr preferRelativeResize="0"/>
          <p:nvPr/>
        </p:nvPicPr>
        <p:blipFill>
          <a:blip r:embed="rId3">
            <a:alphaModFix/>
          </a:blip>
          <a:stretch>
            <a:fillRect/>
          </a:stretch>
        </p:blipFill>
        <p:spPr>
          <a:xfrm>
            <a:off x="7669625" y="5270000"/>
            <a:ext cx="1090800" cy="109080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2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marR="0" rtl="0" algn="ctr">
              <a:lnSpc>
                <a:spcPct val="100000"/>
              </a:lnSpc>
              <a:spcBef>
                <a:spcPts val="0"/>
              </a:spcBef>
              <a:spcAft>
                <a:spcPts val="0"/>
              </a:spcAft>
              <a:buClr>
                <a:schemeClr val="dk1"/>
              </a:buClr>
              <a:buSzPct val="100000"/>
              <a:buFont typeface="Calibri"/>
              <a:buNone/>
            </a:pPr>
            <a:r>
              <a:rPr lang="en-US">
                <a:latin typeface="Century Gothic"/>
                <a:ea typeface="Century Gothic"/>
                <a:cs typeface="Century Gothic"/>
                <a:sym typeface="Century Gothic"/>
              </a:rPr>
              <a:t>Exercise 2: Primary Meta Model?</a:t>
            </a:r>
            <a:endParaRPr>
              <a:latin typeface="Century Gothic"/>
              <a:ea typeface="Century Gothic"/>
              <a:cs typeface="Century Gothic"/>
              <a:sym typeface="Century Gothic"/>
            </a:endParaRPr>
          </a:p>
        </p:txBody>
      </p:sp>
      <p:sp>
        <p:nvSpPr>
          <p:cNvPr id="207" name="Google Shape;207;p28"/>
          <p:cNvSpPr txBox="1"/>
          <p:nvPr>
            <p:ph idx="1" type="body"/>
          </p:nvPr>
        </p:nvSpPr>
        <p:spPr>
          <a:xfrm>
            <a:off x="457200" y="1600200"/>
            <a:ext cx="8229600" cy="3828300"/>
          </a:xfrm>
          <a:prstGeom prst="rect">
            <a:avLst/>
          </a:prstGeom>
          <a:noFill/>
          <a:ln>
            <a:noFill/>
          </a:ln>
        </p:spPr>
        <p:txBody>
          <a:bodyPr anchorCtr="0" anchor="t" bIns="45700" lIns="91425" spcFirstLastPara="1" rIns="91425" wrap="square" tIns="45700">
            <a:normAutofit/>
          </a:bodyPr>
          <a:lstStyle/>
          <a:p>
            <a:pPr indent="-407669" lvl="0" marL="457200" marR="0" rtl="0" algn="l">
              <a:lnSpc>
                <a:spcPct val="100000"/>
              </a:lnSpc>
              <a:spcBef>
                <a:spcPts val="640"/>
              </a:spcBef>
              <a:spcAft>
                <a:spcPts val="0"/>
              </a:spcAft>
              <a:buSzPts val="2820"/>
              <a:buFont typeface="Century Gothic"/>
              <a:buAutoNum type="arabicPeriod"/>
            </a:pPr>
            <a:r>
              <a:rPr lang="en-US" sz="2820">
                <a:latin typeface="Century Gothic"/>
                <a:ea typeface="Century Gothic"/>
                <a:cs typeface="Century Gothic"/>
                <a:sym typeface="Century Gothic"/>
              </a:rPr>
              <a:t>She doesn’t like me.</a:t>
            </a:r>
            <a:endParaRPr sz="2820">
              <a:latin typeface="Century Gothic"/>
              <a:ea typeface="Century Gothic"/>
              <a:cs typeface="Century Gothic"/>
              <a:sym typeface="Century Gothic"/>
            </a:endParaRPr>
          </a:p>
          <a:p>
            <a:pPr indent="-407669" lvl="0" marL="457200" marR="0" rtl="0" algn="l">
              <a:lnSpc>
                <a:spcPct val="100000"/>
              </a:lnSpc>
              <a:spcBef>
                <a:spcPts val="0"/>
              </a:spcBef>
              <a:spcAft>
                <a:spcPts val="0"/>
              </a:spcAft>
              <a:buSzPts val="2820"/>
              <a:buFont typeface="Century Gothic"/>
              <a:buAutoNum type="arabicPeriod"/>
            </a:pPr>
            <a:r>
              <a:rPr lang="en-US" sz="2820">
                <a:latin typeface="Century Gothic"/>
                <a:ea typeface="Century Gothic"/>
                <a:cs typeface="Century Gothic"/>
                <a:sym typeface="Century Gothic"/>
              </a:rPr>
              <a:t>We have a problem with our communication.</a:t>
            </a:r>
            <a:endParaRPr sz="2820">
              <a:latin typeface="Century Gothic"/>
              <a:ea typeface="Century Gothic"/>
              <a:cs typeface="Century Gothic"/>
              <a:sym typeface="Century Gothic"/>
            </a:endParaRPr>
          </a:p>
          <a:p>
            <a:pPr indent="-407669" lvl="0" marL="457200" marR="0" rtl="0" algn="l">
              <a:lnSpc>
                <a:spcPct val="100000"/>
              </a:lnSpc>
              <a:spcBef>
                <a:spcPts val="0"/>
              </a:spcBef>
              <a:spcAft>
                <a:spcPts val="0"/>
              </a:spcAft>
              <a:buSzPts val="2820"/>
              <a:buFont typeface="Century Gothic"/>
              <a:buAutoNum type="arabicPeriod"/>
            </a:pPr>
            <a:r>
              <a:rPr lang="en-US" sz="2820">
                <a:latin typeface="Century Gothic"/>
                <a:ea typeface="Century Gothic"/>
                <a:cs typeface="Century Gothic"/>
                <a:sym typeface="Century Gothic"/>
              </a:rPr>
              <a:t>He never talks to me.</a:t>
            </a:r>
            <a:endParaRPr sz="2820">
              <a:latin typeface="Century Gothic"/>
              <a:ea typeface="Century Gothic"/>
              <a:cs typeface="Century Gothic"/>
              <a:sym typeface="Century Gothic"/>
            </a:endParaRPr>
          </a:p>
          <a:p>
            <a:pPr indent="-407669" lvl="0" marL="457200" marR="0" rtl="0" algn="l">
              <a:lnSpc>
                <a:spcPct val="100000"/>
              </a:lnSpc>
              <a:spcBef>
                <a:spcPts val="0"/>
              </a:spcBef>
              <a:spcAft>
                <a:spcPts val="0"/>
              </a:spcAft>
              <a:buSzPts val="2820"/>
              <a:buFont typeface="Century Gothic"/>
              <a:buAutoNum type="arabicPeriod"/>
            </a:pPr>
            <a:r>
              <a:rPr lang="en-US" sz="2820">
                <a:latin typeface="Century Gothic"/>
                <a:ea typeface="Century Gothic"/>
                <a:cs typeface="Century Gothic"/>
                <a:sym typeface="Century Gothic"/>
              </a:rPr>
              <a:t>Everything I do ends up being criticised.</a:t>
            </a:r>
            <a:endParaRPr sz="2820">
              <a:latin typeface="Century Gothic"/>
              <a:ea typeface="Century Gothic"/>
              <a:cs typeface="Century Gothic"/>
              <a:sym typeface="Century Gothic"/>
            </a:endParaRPr>
          </a:p>
          <a:p>
            <a:pPr indent="-407669" lvl="0" marL="457200" marR="0" rtl="0" algn="l">
              <a:lnSpc>
                <a:spcPct val="100000"/>
              </a:lnSpc>
              <a:spcBef>
                <a:spcPts val="0"/>
              </a:spcBef>
              <a:spcAft>
                <a:spcPts val="0"/>
              </a:spcAft>
              <a:buSzPts val="2820"/>
              <a:buFont typeface="Century Gothic"/>
              <a:buAutoNum type="arabicPeriod"/>
            </a:pPr>
            <a:r>
              <a:rPr lang="en-US" sz="2820">
                <a:latin typeface="Century Gothic"/>
                <a:ea typeface="Century Gothic"/>
                <a:cs typeface="Century Gothic"/>
                <a:sym typeface="Century Gothic"/>
              </a:rPr>
              <a:t>It’s bad to be dishonest.</a:t>
            </a:r>
            <a:endParaRPr sz="2820">
              <a:latin typeface="Century Gothic"/>
              <a:ea typeface="Century Gothic"/>
              <a:cs typeface="Century Gothic"/>
              <a:sym typeface="Century Gothic"/>
            </a:endParaRPr>
          </a:p>
          <a:p>
            <a:pPr indent="-407669" lvl="0" marL="457200" marR="0" rtl="0" algn="l">
              <a:lnSpc>
                <a:spcPct val="100000"/>
              </a:lnSpc>
              <a:spcBef>
                <a:spcPts val="0"/>
              </a:spcBef>
              <a:spcAft>
                <a:spcPts val="0"/>
              </a:spcAft>
              <a:buSzPts val="2820"/>
              <a:buFont typeface="Century Gothic"/>
              <a:buAutoNum type="arabicPeriod"/>
            </a:pPr>
            <a:r>
              <a:rPr lang="en-US" sz="2820">
                <a:latin typeface="Century Gothic"/>
                <a:ea typeface="Century Gothic"/>
                <a:cs typeface="Century Gothic"/>
                <a:sym typeface="Century Gothic"/>
              </a:rPr>
              <a:t>That’s not possible! </a:t>
            </a:r>
            <a:endParaRPr/>
          </a:p>
          <a:p>
            <a:pPr indent="0" lvl="0" marL="0" rtl="0" algn="l">
              <a:spcBef>
                <a:spcPts val="640"/>
              </a:spcBef>
              <a:spcAft>
                <a:spcPts val="0"/>
              </a:spcAft>
              <a:buNone/>
            </a:pPr>
            <a:r>
              <a:t/>
            </a:r>
            <a:endParaRPr/>
          </a:p>
        </p:txBody>
      </p:sp>
      <p:sp>
        <p:nvSpPr>
          <p:cNvPr id="208" name="Google Shape;208;p28"/>
          <p:cNvSpPr/>
          <p:nvPr/>
        </p:nvSpPr>
        <p:spPr>
          <a:xfrm>
            <a:off x="150" y="5700650"/>
            <a:ext cx="9144000" cy="1157400"/>
          </a:xfrm>
          <a:prstGeom prst="rect">
            <a:avLst/>
          </a:prstGeom>
          <a:solidFill>
            <a:srgbClr val="44ADE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pic>
        <p:nvPicPr>
          <p:cNvPr id="209" name="Google Shape;209;p28" title="Leaders in Mediation Logo.png"/>
          <p:cNvPicPr preferRelativeResize="0"/>
          <p:nvPr/>
        </p:nvPicPr>
        <p:blipFill>
          <a:blip r:embed="rId3">
            <a:alphaModFix/>
          </a:blip>
          <a:stretch>
            <a:fillRect/>
          </a:stretch>
        </p:blipFill>
        <p:spPr>
          <a:xfrm>
            <a:off x="7669625" y="5270000"/>
            <a:ext cx="1090800" cy="10908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2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latin typeface="Century Gothic"/>
                <a:ea typeface="Century Gothic"/>
                <a:cs typeface="Century Gothic"/>
                <a:sym typeface="Century Gothic"/>
              </a:rPr>
              <a:t>Key Takeaways</a:t>
            </a:r>
            <a:endParaRPr/>
          </a:p>
        </p:txBody>
      </p:sp>
      <p:sp>
        <p:nvSpPr>
          <p:cNvPr id="215" name="Google Shape;215;p29"/>
          <p:cNvSpPr txBox="1"/>
          <p:nvPr>
            <p:ph idx="1" type="body"/>
          </p:nvPr>
        </p:nvSpPr>
        <p:spPr>
          <a:xfrm>
            <a:off x="457200" y="1321225"/>
            <a:ext cx="8229600" cy="3898200"/>
          </a:xfrm>
          <a:prstGeom prst="rect">
            <a:avLst/>
          </a:prstGeom>
          <a:noFill/>
          <a:ln>
            <a:noFill/>
          </a:ln>
        </p:spPr>
        <p:txBody>
          <a:bodyPr anchorCtr="0" anchor="t" bIns="45700" lIns="91425" spcFirstLastPara="1" rIns="91425" wrap="square" tIns="45700">
            <a:normAutofit fontScale="92500" lnSpcReduction="10000"/>
          </a:bodyPr>
          <a:lstStyle/>
          <a:p>
            <a:pPr indent="0" lvl="0" marL="457200" rtl="0" algn="l">
              <a:spcBef>
                <a:spcPts val="0"/>
              </a:spcBef>
              <a:spcAft>
                <a:spcPts val="0"/>
              </a:spcAft>
              <a:buNone/>
            </a:pPr>
            <a:r>
              <a:t/>
            </a:r>
            <a:endParaRPr sz="3200">
              <a:solidFill>
                <a:schemeClr val="dk1"/>
              </a:solidFill>
              <a:latin typeface="Calibri"/>
              <a:ea typeface="Calibri"/>
              <a:cs typeface="Calibri"/>
              <a:sym typeface="Calibri"/>
            </a:endParaRPr>
          </a:p>
          <a:p>
            <a:pPr indent="-394239" lvl="0" marL="457200" rtl="0" algn="l">
              <a:spcBef>
                <a:spcPts val="640"/>
              </a:spcBef>
              <a:spcAft>
                <a:spcPts val="0"/>
              </a:spcAft>
              <a:buSzPct val="100000"/>
              <a:buFont typeface="Century Gothic"/>
              <a:buAutoNum type="arabicPeriod"/>
            </a:pPr>
            <a:r>
              <a:rPr lang="en-US" sz="2820">
                <a:latin typeface="Century Gothic"/>
                <a:ea typeface="Century Gothic"/>
                <a:cs typeface="Century Gothic"/>
                <a:sym typeface="Century Gothic"/>
              </a:rPr>
              <a:t>Use Chunking for clarity &amp; movement (move from accusation to meaning, to need)</a:t>
            </a:r>
            <a:endParaRPr sz="2820">
              <a:latin typeface="Century Gothic"/>
              <a:ea typeface="Century Gothic"/>
              <a:cs typeface="Century Gothic"/>
              <a:sym typeface="Century Gothic"/>
            </a:endParaRPr>
          </a:p>
          <a:p>
            <a:pPr indent="0" lvl="0" marL="457200" rtl="0" algn="l">
              <a:spcBef>
                <a:spcPts val="640"/>
              </a:spcBef>
              <a:spcAft>
                <a:spcPts val="0"/>
              </a:spcAft>
              <a:buNone/>
            </a:pPr>
            <a:r>
              <a:t/>
            </a:r>
            <a:endParaRPr sz="2820">
              <a:latin typeface="Century Gothic"/>
              <a:ea typeface="Century Gothic"/>
              <a:cs typeface="Century Gothic"/>
              <a:sym typeface="Century Gothic"/>
            </a:endParaRPr>
          </a:p>
          <a:p>
            <a:pPr indent="-394239" lvl="0" marL="457200" rtl="0" algn="l">
              <a:spcBef>
                <a:spcPts val="640"/>
              </a:spcBef>
              <a:spcAft>
                <a:spcPts val="0"/>
              </a:spcAft>
              <a:buSzPct val="100000"/>
              <a:buFont typeface="Century Gothic"/>
              <a:buAutoNum type="arabicPeriod"/>
            </a:pPr>
            <a:r>
              <a:rPr lang="en-US" sz="2820">
                <a:latin typeface="Century Gothic"/>
                <a:ea typeface="Century Gothic"/>
                <a:cs typeface="Century Gothic"/>
                <a:sym typeface="Century Gothic"/>
              </a:rPr>
              <a:t>Use Meta Model to reveal hidden assumptions and beliefs, and clarify the meaning of what someone is saying.</a:t>
            </a:r>
            <a:endParaRPr sz="2820">
              <a:latin typeface="Century Gothic"/>
              <a:ea typeface="Century Gothic"/>
              <a:cs typeface="Century Gothic"/>
              <a:sym typeface="Century Gothic"/>
            </a:endParaRPr>
          </a:p>
          <a:p>
            <a:pPr indent="0" lvl="0" marL="457200" rtl="0" algn="l">
              <a:spcBef>
                <a:spcPts val="640"/>
              </a:spcBef>
              <a:spcAft>
                <a:spcPts val="0"/>
              </a:spcAft>
              <a:buNone/>
            </a:pPr>
            <a:r>
              <a:t/>
            </a:r>
            <a:endParaRPr sz="2820">
              <a:latin typeface="Century Gothic"/>
              <a:ea typeface="Century Gothic"/>
              <a:cs typeface="Century Gothic"/>
              <a:sym typeface="Century Gothic"/>
            </a:endParaRPr>
          </a:p>
          <a:p>
            <a:pPr indent="-394239" lvl="0" marL="457200" rtl="0" algn="l">
              <a:spcBef>
                <a:spcPts val="640"/>
              </a:spcBef>
              <a:spcAft>
                <a:spcPts val="0"/>
              </a:spcAft>
              <a:buSzPct val="100000"/>
              <a:buFont typeface="Century Gothic"/>
              <a:buAutoNum type="arabicPeriod"/>
            </a:pPr>
            <a:r>
              <a:rPr lang="en-US" sz="2820">
                <a:latin typeface="Century Gothic"/>
                <a:ea typeface="Century Gothic"/>
                <a:cs typeface="Century Gothic"/>
                <a:sym typeface="Century Gothic"/>
              </a:rPr>
              <a:t>Small interventions can create big shifts</a:t>
            </a:r>
            <a:endParaRPr/>
          </a:p>
        </p:txBody>
      </p:sp>
      <p:sp>
        <p:nvSpPr>
          <p:cNvPr id="216" name="Google Shape;216;p29"/>
          <p:cNvSpPr/>
          <p:nvPr/>
        </p:nvSpPr>
        <p:spPr>
          <a:xfrm>
            <a:off x="150" y="5700650"/>
            <a:ext cx="9144000" cy="1157400"/>
          </a:xfrm>
          <a:prstGeom prst="rect">
            <a:avLst/>
          </a:prstGeom>
          <a:solidFill>
            <a:srgbClr val="44ADE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pic>
        <p:nvPicPr>
          <p:cNvPr id="217" name="Google Shape;217;p29" title="Leaders in Mediation Logo.png"/>
          <p:cNvPicPr preferRelativeResize="0"/>
          <p:nvPr/>
        </p:nvPicPr>
        <p:blipFill>
          <a:blip r:embed="rId3">
            <a:alphaModFix/>
          </a:blip>
          <a:stretch>
            <a:fillRect/>
          </a:stretch>
        </p:blipFill>
        <p:spPr>
          <a:xfrm>
            <a:off x="7669625" y="5270000"/>
            <a:ext cx="1090800" cy="10908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30"/>
          <p:cNvSpPr txBox="1"/>
          <p:nvPr>
            <p:ph type="title"/>
          </p:nvPr>
        </p:nvSpPr>
        <p:spPr>
          <a:xfrm>
            <a:off x="457200" y="120538"/>
            <a:ext cx="8229600" cy="11430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4400"/>
              <a:buFont typeface="Calibri"/>
              <a:buNone/>
            </a:pPr>
            <a:r>
              <a:rPr lang="en-US" sz="4400">
                <a:solidFill>
                  <a:schemeClr val="dk1"/>
                </a:solidFill>
                <a:latin typeface="Century Gothic"/>
                <a:ea typeface="Century Gothic"/>
                <a:cs typeface="Century Gothic"/>
                <a:sym typeface="Century Gothic"/>
              </a:rPr>
              <a:t>Thank You</a:t>
            </a:r>
            <a:endParaRPr>
              <a:latin typeface="Century Gothic"/>
              <a:ea typeface="Century Gothic"/>
              <a:cs typeface="Century Gothic"/>
              <a:sym typeface="Century Gothic"/>
            </a:endParaRPr>
          </a:p>
        </p:txBody>
      </p:sp>
      <p:sp>
        <p:nvSpPr>
          <p:cNvPr id="223" name="Google Shape;223;p30"/>
          <p:cNvSpPr txBox="1"/>
          <p:nvPr>
            <p:ph idx="1" type="body"/>
          </p:nvPr>
        </p:nvSpPr>
        <p:spPr>
          <a:xfrm>
            <a:off x="457200" y="1112400"/>
            <a:ext cx="8229600" cy="1505100"/>
          </a:xfrm>
          <a:prstGeom prst="rect">
            <a:avLst/>
          </a:prstGeom>
          <a:noFill/>
          <a:ln>
            <a:noFill/>
          </a:ln>
        </p:spPr>
        <p:txBody>
          <a:bodyPr anchorCtr="0" anchor="t" bIns="45700" lIns="91425" spcFirstLastPara="1" rIns="91425" wrap="square" tIns="45700">
            <a:normAutofit/>
          </a:bodyPr>
          <a:lstStyle/>
          <a:p>
            <a:pPr indent="-139700" lvl="0" marL="342900" rtl="0" algn="l">
              <a:spcBef>
                <a:spcPts val="0"/>
              </a:spcBef>
              <a:spcAft>
                <a:spcPts val="0"/>
              </a:spcAft>
              <a:buClr>
                <a:schemeClr val="dk1"/>
              </a:buClr>
              <a:buSzPts val="3200"/>
              <a:buNone/>
            </a:pPr>
            <a:r>
              <a:t/>
            </a:r>
            <a:endParaRPr sz="3200">
              <a:solidFill>
                <a:schemeClr val="dk1"/>
              </a:solidFill>
              <a:latin typeface="Century Gothic"/>
              <a:ea typeface="Century Gothic"/>
              <a:cs typeface="Century Gothic"/>
              <a:sym typeface="Century Gothic"/>
            </a:endParaRPr>
          </a:p>
          <a:p>
            <a:pPr indent="0" lvl="0" marL="342900" rtl="0" algn="ctr">
              <a:spcBef>
                <a:spcPts val="640"/>
              </a:spcBef>
              <a:spcAft>
                <a:spcPts val="0"/>
              </a:spcAft>
              <a:buNone/>
            </a:pPr>
            <a:r>
              <a:t/>
            </a:r>
            <a:endParaRPr>
              <a:latin typeface="Century Gothic"/>
              <a:ea typeface="Century Gothic"/>
              <a:cs typeface="Century Gothic"/>
              <a:sym typeface="Century Gothic"/>
            </a:endParaRPr>
          </a:p>
        </p:txBody>
      </p:sp>
      <p:pic>
        <p:nvPicPr>
          <p:cNvPr descr="Diagram of human head (provided by Getty Images)" id="224" name="Google Shape;224;p30"/>
          <p:cNvPicPr preferRelativeResize="0"/>
          <p:nvPr/>
        </p:nvPicPr>
        <p:blipFill>
          <a:blip r:embed="rId3">
            <a:alphaModFix/>
          </a:blip>
          <a:stretch>
            <a:fillRect/>
          </a:stretch>
        </p:blipFill>
        <p:spPr>
          <a:xfrm>
            <a:off x="3768550" y="3275253"/>
            <a:ext cx="5375452" cy="3582750"/>
          </a:xfrm>
          <a:prstGeom prst="rect">
            <a:avLst/>
          </a:prstGeom>
          <a:noFill/>
          <a:ln>
            <a:noFill/>
          </a:ln>
        </p:spPr>
      </p:pic>
      <p:pic>
        <p:nvPicPr>
          <p:cNvPr descr="Diagram of human head (provided by Getty Images)" id="225" name="Google Shape;225;p30"/>
          <p:cNvPicPr preferRelativeResize="0"/>
          <p:nvPr/>
        </p:nvPicPr>
        <p:blipFill>
          <a:blip r:embed="rId3">
            <a:alphaModFix/>
          </a:blip>
          <a:stretch>
            <a:fillRect/>
          </a:stretch>
        </p:blipFill>
        <p:spPr>
          <a:xfrm flipH="1">
            <a:off x="0" y="3275253"/>
            <a:ext cx="5375452" cy="3582750"/>
          </a:xfrm>
          <a:prstGeom prst="rect">
            <a:avLst/>
          </a:prstGeom>
          <a:noFill/>
          <a:ln>
            <a:noFill/>
          </a:ln>
        </p:spPr>
      </p:pic>
      <p:pic>
        <p:nvPicPr>
          <p:cNvPr descr="Heart vector illustration, Isolated flat style icon (provided by Getty Images)" id="226" name="Google Shape;226;p30"/>
          <p:cNvPicPr preferRelativeResize="0"/>
          <p:nvPr/>
        </p:nvPicPr>
        <p:blipFill>
          <a:blip r:embed="rId4">
            <a:alphaModFix/>
          </a:blip>
          <a:stretch>
            <a:fillRect/>
          </a:stretch>
        </p:blipFill>
        <p:spPr>
          <a:xfrm>
            <a:off x="3442550" y="3937175"/>
            <a:ext cx="2258898" cy="2258898"/>
          </a:xfrm>
          <a:prstGeom prst="rect">
            <a:avLst/>
          </a:prstGeom>
          <a:noFill/>
          <a:ln>
            <a:noFill/>
          </a:ln>
        </p:spPr>
      </p:pic>
      <p:sp>
        <p:nvSpPr>
          <p:cNvPr id="227" name="Google Shape;227;p30"/>
          <p:cNvSpPr txBox="1"/>
          <p:nvPr/>
        </p:nvSpPr>
        <p:spPr>
          <a:xfrm>
            <a:off x="545000" y="1112400"/>
            <a:ext cx="8013900" cy="20193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US" sz="2500">
                <a:solidFill>
                  <a:schemeClr val="dk1"/>
                </a:solidFill>
                <a:latin typeface="Calibri"/>
                <a:ea typeface="Calibri"/>
                <a:cs typeface="Calibri"/>
                <a:sym typeface="Calibri"/>
              </a:rPr>
              <a:t>LEADERS IN MEDIATION</a:t>
            </a:r>
            <a:endParaRPr sz="2500">
              <a:solidFill>
                <a:schemeClr val="dk1"/>
              </a:solidFill>
              <a:latin typeface="Calibri"/>
              <a:ea typeface="Calibri"/>
              <a:cs typeface="Calibri"/>
              <a:sym typeface="Calibri"/>
            </a:endParaRPr>
          </a:p>
          <a:p>
            <a:pPr indent="0" lvl="0" marL="0" rtl="0" algn="l">
              <a:spcBef>
                <a:spcPts val="0"/>
              </a:spcBef>
              <a:spcAft>
                <a:spcPts val="0"/>
              </a:spcAft>
              <a:buNone/>
            </a:pPr>
            <a:r>
              <a:rPr lang="en-US" sz="2500">
                <a:solidFill>
                  <a:schemeClr val="dk1"/>
                </a:solidFill>
                <a:latin typeface="Calibri"/>
                <a:ea typeface="Calibri"/>
                <a:cs typeface="Calibri"/>
                <a:sym typeface="Calibri"/>
              </a:rPr>
              <a:t>Barbara du Preez-Ulmi (IMI, SIMI, IMC, ISM)</a:t>
            </a:r>
            <a:endParaRPr sz="2500">
              <a:solidFill>
                <a:schemeClr val="dk1"/>
              </a:solidFill>
              <a:latin typeface="Calibri"/>
              <a:ea typeface="Calibri"/>
              <a:cs typeface="Calibri"/>
              <a:sym typeface="Calibri"/>
            </a:endParaRPr>
          </a:p>
          <a:p>
            <a:pPr indent="0" lvl="0" marL="0" rtl="0" algn="l">
              <a:spcBef>
                <a:spcPts val="0"/>
              </a:spcBef>
              <a:spcAft>
                <a:spcPts val="0"/>
              </a:spcAft>
              <a:buNone/>
            </a:pPr>
            <a:r>
              <a:rPr lang="en-US" sz="2500" u="sng">
                <a:solidFill>
                  <a:schemeClr val="hlink"/>
                </a:solidFill>
                <a:latin typeface="Calibri"/>
                <a:ea typeface="Calibri"/>
                <a:cs typeface="Calibri"/>
                <a:sym typeface="Calibri"/>
                <a:hlinkClick r:id="rId5"/>
              </a:rPr>
              <a:t>www.leaders-in-mediation.com</a:t>
            </a:r>
            <a:endParaRPr sz="2500">
              <a:solidFill>
                <a:schemeClr val="dk1"/>
              </a:solidFill>
              <a:latin typeface="Calibri"/>
              <a:ea typeface="Calibri"/>
              <a:cs typeface="Calibri"/>
              <a:sym typeface="Calibri"/>
            </a:endParaRPr>
          </a:p>
          <a:p>
            <a:pPr indent="0" lvl="0" marL="0" rtl="0" algn="l">
              <a:spcBef>
                <a:spcPts val="0"/>
              </a:spcBef>
              <a:spcAft>
                <a:spcPts val="0"/>
              </a:spcAft>
              <a:buNone/>
            </a:pPr>
            <a:r>
              <a:rPr lang="en-US" sz="2500">
                <a:solidFill>
                  <a:schemeClr val="dk1"/>
                </a:solidFill>
                <a:latin typeface="Calibri"/>
                <a:ea typeface="Calibri"/>
                <a:cs typeface="Calibri"/>
                <a:sym typeface="Calibri"/>
              </a:rPr>
              <a:t>connect@leaders-in-mediation.com</a:t>
            </a:r>
            <a:endParaRPr sz="2500">
              <a:solidFill>
                <a:schemeClr val="dk1"/>
              </a:solidFill>
              <a:latin typeface="Calibri"/>
              <a:ea typeface="Calibri"/>
              <a:cs typeface="Calibri"/>
              <a:sym typeface="Calibri"/>
            </a:endParaRPr>
          </a:p>
        </p:txBody>
      </p:sp>
      <p:pic>
        <p:nvPicPr>
          <p:cNvPr id="228" name="Google Shape;228;p30" title="Leaders in Mediation Logo.png"/>
          <p:cNvPicPr preferRelativeResize="0"/>
          <p:nvPr/>
        </p:nvPicPr>
        <p:blipFill>
          <a:blip r:embed="rId6">
            <a:alphaModFix/>
          </a:blip>
          <a:stretch>
            <a:fillRect/>
          </a:stretch>
        </p:blipFill>
        <p:spPr>
          <a:xfrm>
            <a:off x="6300000" y="492500"/>
            <a:ext cx="2258900" cy="22589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4ADED"/>
        </a:solidFill>
      </p:bgPr>
    </p:bg>
    <p:spTree>
      <p:nvGrpSpPr>
        <p:cNvPr id="89" name="Shape 89"/>
        <p:cNvGrpSpPr/>
        <p:nvPr/>
      </p:nvGrpSpPr>
      <p:grpSpPr>
        <a:xfrm>
          <a:off x="0" y="0"/>
          <a:ext cx="0" cy="0"/>
          <a:chOff x="0" y="0"/>
          <a:chExt cx="0" cy="0"/>
        </a:xfrm>
      </p:grpSpPr>
      <p:sp>
        <p:nvSpPr>
          <p:cNvPr id="90" name="Google Shape;90;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sz="4400">
                <a:solidFill>
                  <a:schemeClr val="lt2"/>
                </a:solidFill>
                <a:latin typeface="Century Gothic"/>
                <a:ea typeface="Century Gothic"/>
                <a:cs typeface="Century Gothic"/>
                <a:sym typeface="Century Gothic"/>
              </a:rPr>
              <a:t>Session Objectives</a:t>
            </a:r>
            <a:endParaRPr>
              <a:solidFill>
                <a:schemeClr val="lt2"/>
              </a:solidFill>
              <a:latin typeface="Century Gothic"/>
              <a:ea typeface="Century Gothic"/>
              <a:cs typeface="Century Gothic"/>
              <a:sym typeface="Century Gothic"/>
            </a:endParaRPr>
          </a:p>
        </p:txBody>
      </p:sp>
      <p:sp>
        <p:nvSpPr>
          <p:cNvPr id="91" name="Google Shape;91;p1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139700" lvl="0" marL="342900" rtl="0" algn="ctr">
              <a:spcBef>
                <a:spcPts val="0"/>
              </a:spcBef>
              <a:spcAft>
                <a:spcPts val="0"/>
              </a:spcAft>
              <a:buClr>
                <a:schemeClr val="dk1"/>
              </a:buClr>
              <a:buSzPts val="3200"/>
              <a:buNone/>
            </a:pPr>
            <a:r>
              <a:t/>
            </a:r>
            <a:endParaRPr sz="3200">
              <a:solidFill>
                <a:schemeClr val="dk1"/>
              </a:solidFill>
              <a:latin typeface="Calibri"/>
              <a:ea typeface="Calibri"/>
              <a:cs typeface="Calibri"/>
              <a:sym typeface="Calibri"/>
            </a:endParaRPr>
          </a:p>
          <a:p>
            <a:pPr indent="-406400" lvl="0" marL="457200" rtl="0" algn="ctr">
              <a:spcBef>
                <a:spcPts val="640"/>
              </a:spcBef>
              <a:spcAft>
                <a:spcPts val="0"/>
              </a:spcAft>
              <a:buClr>
                <a:schemeClr val="dk1"/>
              </a:buClr>
              <a:buSzPts val="2800"/>
              <a:buFont typeface="Century Gothic"/>
              <a:buChar char="•"/>
            </a:pPr>
            <a:r>
              <a:rPr lang="en-US" sz="2800">
                <a:solidFill>
                  <a:schemeClr val="dk1"/>
                </a:solidFill>
                <a:highlight>
                  <a:schemeClr val="lt2"/>
                </a:highlight>
                <a:latin typeface="Century Gothic"/>
                <a:ea typeface="Century Gothic"/>
                <a:cs typeface="Century Gothic"/>
                <a:sym typeface="Century Gothic"/>
              </a:rPr>
              <a:t>Understand how NLP supports mediation</a:t>
            </a:r>
            <a:endParaRPr sz="2800">
              <a:solidFill>
                <a:schemeClr val="dk1"/>
              </a:solidFill>
              <a:highlight>
                <a:schemeClr val="lt2"/>
              </a:highlight>
              <a:latin typeface="Century Gothic"/>
              <a:ea typeface="Century Gothic"/>
              <a:cs typeface="Century Gothic"/>
              <a:sym typeface="Century Gothic"/>
            </a:endParaRPr>
          </a:p>
          <a:p>
            <a:pPr indent="0" lvl="0" marL="457200" rtl="0" algn="ctr">
              <a:spcBef>
                <a:spcPts val="640"/>
              </a:spcBef>
              <a:spcAft>
                <a:spcPts val="0"/>
              </a:spcAft>
              <a:buNone/>
            </a:pPr>
            <a:r>
              <a:t/>
            </a:r>
            <a:endParaRPr sz="2800">
              <a:highlight>
                <a:schemeClr val="lt2"/>
              </a:highlight>
              <a:latin typeface="Century Gothic"/>
              <a:ea typeface="Century Gothic"/>
              <a:cs typeface="Century Gothic"/>
              <a:sym typeface="Century Gothic"/>
            </a:endParaRPr>
          </a:p>
          <a:p>
            <a:pPr indent="-406400" lvl="0" marL="457200" rtl="0" algn="ctr">
              <a:spcBef>
                <a:spcPts val="640"/>
              </a:spcBef>
              <a:spcAft>
                <a:spcPts val="0"/>
              </a:spcAft>
              <a:buSzPts val="2800"/>
              <a:buFont typeface="Century Gothic"/>
              <a:buChar char="•"/>
            </a:pPr>
            <a:r>
              <a:rPr lang="en-US" sz="2800">
                <a:solidFill>
                  <a:schemeClr val="dk1"/>
                </a:solidFill>
                <a:highlight>
                  <a:schemeClr val="lt2"/>
                </a:highlight>
                <a:latin typeface="Century Gothic"/>
                <a:ea typeface="Century Gothic"/>
                <a:cs typeface="Century Gothic"/>
                <a:sym typeface="Century Gothic"/>
              </a:rPr>
              <a:t>Learn </a:t>
            </a:r>
            <a:r>
              <a:rPr lang="en-US" sz="2800">
                <a:highlight>
                  <a:schemeClr val="lt2"/>
                </a:highlight>
                <a:latin typeface="Century Gothic"/>
                <a:ea typeface="Century Gothic"/>
                <a:cs typeface="Century Gothic"/>
                <a:sym typeface="Century Gothic"/>
              </a:rPr>
              <a:t>about </a:t>
            </a:r>
            <a:r>
              <a:rPr lang="en-US" sz="2800">
                <a:solidFill>
                  <a:schemeClr val="dk1"/>
                </a:solidFill>
                <a:highlight>
                  <a:schemeClr val="lt2"/>
                </a:highlight>
                <a:latin typeface="Century Gothic"/>
                <a:ea typeface="Century Gothic"/>
                <a:cs typeface="Century Gothic"/>
                <a:sym typeface="Century Gothic"/>
              </a:rPr>
              <a:t>Chunking Up &amp; Down</a:t>
            </a:r>
            <a:endParaRPr sz="2800">
              <a:solidFill>
                <a:schemeClr val="dk1"/>
              </a:solidFill>
              <a:highlight>
                <a:schemeClr val="lt2"/>
              </a:highlight>
              <a:latin typeface="Century Gothic"/>
              <a:ea typeface="Century Gothic"/>
              <a:cs typeface="Century Gothic"/>
              <a:sym typeface="Century Gothic"/>
            </a:endParaRPr>
          </a:p>
          <a:p>
            <a:pPr indent="0" lvl="0" marL="0" rtl="0" algn="ctr">
              <a:spcBef>
                <a:spcPts val="640"/>
              </a:spcBef>
              <a:spcAft>
                <a:spcPts val="0"/>
              </a:spcAft>
              <a:buNone/>
            </a:pPr>
            <a:r>
              <a:t/>
            </a:r>
            <a:endParaRPr sz="2800">
              <a:highlight>
                <a:schemeClr val="lt2"/>
              </a:highlight>
              <a:latin typeface="Century Gothic"/>
              <a:ea typeface="Century Gothic"/>
              <a:cs typeface="Century Gothic"/>
              <a:sym typeface="Century Gothic"/>
            </a:endParaRPr>
          </a:p>
          <a:p>
            <a:pPr indent="-406400" lvl="0" marL="457200" rtl="0" algn="ctr">
              <a:spcBef>
                <a:spcPts val="640"/>
              </a:spcBef>
              <a:spcAft>
                <a:spcPts val="0"/>
              </a:spcAft>
              <a:buSzPts val="2800"/>
              <a:buFont typeface="Century Gothic"/>
              <a:buChar char="•"/>
            </a:pPr>
            <a:r>
              <a:rPr lang="en-US" sz="2800">
                <a:highlight>
                  <a:schemeClr val="lt2"/>
                </a:highlight>
                <a:latin typeface="Century Gothic"/>
                <a:ea typeface="Century Gothic"/>
                <a:cs typeface="Century Gothic"/>
                <a:sym typeface="Century Gothic"/>
              </a:rPr>
              <a:t>E</a:t>
            </a:r>
            <a:r>
              <a:rPr lang="en-US" sz="2800">
                <a:solidFill>
                  <a:schemeClr val="dk1"/>
                </a:solidFill>
                <a:highlight>
                  <a:schemeClr val="lt2"/>
                </a:highlight>
                <a:latin typeface="Century Gothic"/>
                <a:ea typeface="Century Gothic"/>
                <a:cs typeface="Century Gothic"/>
                <a:sym typeface="Century Gothic"/>
              </a:rPr>
              <a:t>xplore the Meta Model</a:t>
            </a:r>
            <a:endParaRPr sz="2800">
              <a:solidFill>
                <a:schemeClr val="dk1"/>
              </a:solidFill>
              <a:highlight>
                <a:schemeClr val="lt2"/>
              </a:highlight>
              <a:latin typeface="Century Gothic"/>
              <a:ea typeface="Century Gothic"/>
              <a:cs typeface="Century Gothic"/>
              <a:sym typeface="Century Gothic"/>
            </a:endParaRPr>
          </a:p>
          <a:p>
            <a:pPr indent="0" lvl="0" marL="0" rtl="0" algn="ctr">
              <a:spcBef>
                <a:spcPts val="640"/>
              </a:spcBef>
              <a:spcAft>
                <a:spcPts val="0"/>
              </a:spcAft>
              <a:buNone/>
            </a:pPr>
            <a:r>
              <a:t/>
            </a:r>
            <a:endParaRPr sz="2800">
              <a:highlight>
                <a:schemeClr val="lt2"/>
              </a:highlight>
              <a:latin typeface="Century Gothic"/>
              <a:ea typeface="Century Gothic"/>
              <a:cs typeface="Century Gothic"/>
              <a:sym typeface="Century Gothic"/>
            </a:endParaRPr>
          </a:p>
          <a:p>
            <a:pPr indent="-406400" lvl="0" marL="457200" rtl="0" algn="ctr">
              <a:spcBef>
                <a:spcPts val="640"/>
              </a:spcBef>
              <a:spcAft>
                <a:spcPts val="0"/>
              </a:spcAft>
              <a:buClr>
                <a:schemeClr val="dk1"/>
              </a:buClr>
              <a:buSzPts val="2800"/>
              <a:buFont typeface="Century Gothic"/>
              <a:buChar char="•"/>
            </a:pPr>
            <a:r>
              <a:rPr lang="en-US" sz="2800">
                <a:highlight>
                  <a:schemeClr val="lt2"/>
                </a:highlight>
                <a:latin typeface="Century Gothic"/>
                <a:ea typeface="Century Gothic"/>
                <a:cs typeface="Century Gothic"/>
                <a:sym typeface="Century Gothic"/>
              </a:rPr>
              <a:t>P</a:t>
            </a:r>
            <a:r>
              <a:rPr lang="en-US" sz="2800">
                <a:solidFill>
                  <a:schemeClr val="dk1"/>
                </a:solidFill>
                <a:highlight>
                  <a:schemeClr val="lt2"/>
                </a:highlight>
                <a:latin typeface="Century Gothic"/>
                <a:ea typeface="Century Gothic"/>
                <a:cs typeface="Century Gothic"/>
                <a:sym typeface="Century Gothic"/>
              </a:rPr>
              <a:t>ractice with real scenarios</a:t>
            </a:r>
            <a:endParaRPr sz="2800">
              <a:highlight>
                <a:schemeClr val="lt2"/>
              </a:highlight>
              <a:latin typeface="Century Gothic"/>
              <a:ea typeface="Century Gothic"/>
              <a:cs typeface="Century Gothic"/>
              <a:sym typeface="Century Gothic"/>
            </a:endParaRPr>
          </a:p>
        </p:txBody>
      </p:sp>
      <p:pic>
        <p:nvPicPr>
          <p:cNvPr id="92" name="Google Shape;92;p14" title="Leaders in Mediation Logo.png"/>
          <p:cNvPicPr preferRelativeResize="0"/>
          <p:nvPr/>
        </p:nvPicPr>
        <p:blipFill>
          <a:blip r:embed="rId3">
            <a:alphaModFix/>
          </a:blip>
          <a:stretch>
            <a:fillRect/>
          </a:stretch>
        </p:blipFill>
        <p:spPr>
          <a:xfrm>
            <a:off x="7669625" y="5270000"/>
            <a:ext cx="1090800" cy="10908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5"/>
          <p:cNvSpPr/>
          <p:nvPr/>
        </p:nvSpPr>
        <p:spPr>
          <a:xfrm>
            <a:off x="150" y="5700650"/>
            <a:ext cx="9144000" cy="1157400"/>
          </a:xfrm>
          <a:prstGeom prst="rect">
            <a:avLst/>
          </a:prstGeom>
          <a:solidFill>
            <a:srgbClr val="44ADE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pic>
        <p:nvPicPr>
          <p:cNvPr id="98" name="Google Shape;98;p15" title="Copy my Pic! Icebreaker for Whiteboard (1).png"/>
          <p:cNvPicPr preferRelativeResize="0"/>
          <p:nvPr/>
        </p:nvPicPr>
        <p:blipFill>
          <a:blip r:embed="rId3">
            <a:alphaModFix/>
          </a:blip>
          <a:stretch>
            <a:fillRect/>
          </a:stretch>
        </p:blipFill>
        <p:spPr>
          <a:xfrm>
            <a:off x="152400" y="152400"/>
            <a:ext cx="8839200" cy="4972050"/>
          </a:xfrm>
          <a:prstGeom prst="rect">
            <a:avLst/>
          </a:prstGeom>
          <a:noFill/>
          <a:ln>
            <a:noFill/>
          </a:ln>
        </p:spPr>
      </p:pic>
      <p:pic>
        <p:nvPicPr>
          <p:cNvPr id="99" name="Google Shape;99;p15" title="Leaders in Mediation Logo.png"/>
          <p:cNvPicPr preferRelativeResize="0"/>
          <p:nvPr/>
        </p:nvPicPr>
        <p:blipFill>
          <a:blip r:embed="rId4">
            <a:alphaModFix/>
          </a:blip>
          <a:stretch>
            <a:fillRect/>
          </a:stretch>
        </p:blipFill>
        <p:spPr>
          <a:xfrm>
            <a:off x="7669625" y="5270000"/>
            <a:ext cx="1090800" cy="10908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6"/>
          <p:cNvSpPr/>
          <p:nvPr/>
        </p:nvSpPr>
        <p:spPr>
          <a:xfrm>
            <a:off x="150" y="5700650"/>
            <a:ext cx="9144000" cy="1157400"/>
          </a:xfrm>
          <a:prstGeom prst="rect">
            <a:avLst/>
          </a:prstGeom>
          <a:solidFill>
            <a:srgbClr val="44ADE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05" name="Google Shape;105;p16"/>
          <p:cNvSpPr txBox="1"/>
          <p:nvPr/>
        </p:nvSpPr>
        <p:spPr>
          <a:xfrm>
            <a:off x="1119900" y="4827725"/>
            <a:ext cx="6904500" cy="6948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sz="3200" u="sng">
                <a:solidFill>
                  <a:schemeClr val="hlink"/>
                </a:solidFill>
                <a:latin typeface="Calibri"/>
                <a:ea typeface="Calibri"/>
                <a:cs typeface="Calibri"/>
                <a:sym typeface="Calibri"/>
                <a:hlinkClick r:id="rId3"/>
              </a:rPr>
              <a:t>Watch on YouTube</a:t>
            </a:r>
            <a:endParaRPr sz="3200">
              <a:solidFill>
                <a:schemeClr val="dk1"/>
              </a:solidFill>
              <a:latin typeface="Calibri"/>
              <a:ea typeface="Calibri"/>
              <a:cs typeface="Calibri"/>
              <a:sym typeface="Calibri"/>
            </a:endParaRPr>
          </a:p>
        </p:txBody>
      </p:sp>
      <p:pic>
        <p:nvPicPr>
          <p:cNvPr id="106" name="Google Shape;106;p16" title="marriagestory.jpg"/>
          <p:cNvPicPr preferRelativeResize="0"/>
          <p:nvPr/>
        </p:nvPicPr>
        <p:blipFill>
          <a:blip r:embed="rId4">
            <a:alphaModFix/>
          </a:blip>
          <a:stretch>
            <a:fillRect/>
          </a:stretch>
        </p:blipFill>
        <p:spPr>
          <a:xfrm>
            <a:off x="1542074" y="264873"/>
            <a:ext cx="5788625" cy="4335900"/>
          </a:xfrm>
          <a:prstGeom prst="rect">
            <a:avLst/>
          </a:prstGeom>
          <a:noFill/>
          <a:ln>
            <a:noFill/>
          </a:ln>
        </p:spPr>
      </p:pic>
      <p:pic>
        <p:nvPicPr>
          <p:cNvPr id="107" name="Google Shape;107;p16" title="Leaders in Mediation Logo.png"/>
          <p:cNvPicPr preferRelativeResize="0"/>
          <p:nvPr/>
        </p:nvPicPr>
        <p:blipFill>
          <a:blip r:embed="rId5">
            <a:alphaModFix/>
          </a:blip>
          <a:stretch>
            <a:fillRect/>
          </a:stretch>
        </p:blipFill>
        <p:spPr>
          <a:xfrm>
            <a:off x="7669625" y="5270000"/>
            <a:ext cx="1090800" cy="10908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latin typeface="Century Gothic"/>
                <a:ea typeface="Century Gothic"/>
                <a:cs typeface="Century Gothic"/>
                <a:sym typeface="Century Gothic"/>
              </a:rPr>
              <a:t>Chunking Down</a:t>
            </a:r>
            <a:endParaRPr>
              <a:latin typeface="Century Gothic"/>
              <a:ea typeface="Century Gothic"/>
              <a:cs typeface="Century Gothic"/>
              <a:sym typeface="Century Gothic"/>
            </a:endParaRPr>
          </a:p>
        </p:txBody>
      </p:sp>
      <p:sp>
        <p:nvSpPr>
          <p:cNvPr id="113" name="Google Shape;113;p17"/>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rmAutofit/>
          </a:bodyPr>
          <a:lstStyle/>
          <a:p>
            <a:pPr indent="0" lvl="0" marL="0" rtl="0" algn="l">
              <a:spcBef>
                <a:spcPts val="640"/>
              </a:spcBef>
              <a:spcAft>
                <a:spcPts val="0"/>
              </a:spcAft>
              <a:buNone/>
            </a:pPr>
            <a:r>
              <a:rPr lang="en-US">
                <a:latin typeface="Century Gothic"/>
                <a:ea typeface="Century Gothic"/>
                <a:cs typeface="Century Gothic"/>
                <a:sym typeface="Century Gothic"/>
              </a:rPr>
              <a:t>Use when parties are vague or looping</a:t>
            </a:r>
            <a:endParaRPr/>
          </a:p>
          <a:p>
            <a:pPr indent="0" lvl="0" marL="0" rtl="0" algn="l">
              <a:spcBef>
                <a:spcPts val="640"/>
              </a:spcBef>
              <a:spcAft>
                <a:spcPts val="0"/>
              </a:spcAft>
              <a:buNone/>
            </a:pPr>
            <a:r>
              <a:rPr lang="en-US" sz="3200">
                <a:solidFill>
                  <a:schemeClr val="dk1"/>
                </a:solidFill>
                <a:latin typeface="Century Gothic"/>
                <a:ea typeface="Century Gothic"/>
                <a:cs typeface="Century Gothic"/>
                <a:sym typeface="Century Gothic"/>
              </a:rPr>
              <a:t>Mov</a:t>
            </a:r>
            <a:r>
              <a:rPr lang="en-US">
                <a:latin typeface="Century Gothic"/>
                <a:ea typeface="Century Gothic"/>
                <a:cs typeface="Century Gothic"/>
                <a:sym typeface="Century Gothic"/>
              </a:rPr>
              <a:t>ing</a:t>
            </a:r>
            <a:r>
              <a:rPr lang="en-US" sz="3200">
                <a:solidFill>
                  <a:schemeClr val="dk1"/>
                </a:solidFill>
                <a:latin typeface="Century Gothic"/>
                <a:ea typeface="Century Gothic"/>
                <a:cs typeface="Century Gothic"/>
                <a:sym typeface="Century Gothic"/>
              </a:rPr>
              <a:t> from abstract → concrete</a:t>
            </a:r>
            <a:endParaRPr sz="3200">
              <a:solidFill>
                <a:schemeClr val="dk1"/>
              </a:solidFill>
              <a:latin typeface="Century Gothic"/>
              <a:ea typeface="Century Gothic"/>
              <a:cs typeface="Century Gothic"/>
              <a:sym typeface="Century Gothic"/>
            </a:endParaRPr>
          </a:p>
          <a:p>
            <a:pPr indent="0" lvl="0" marL="342900" rtl="0" algn="l">
              <a:spcBef>
                <a:spcPts val="640"/>
              </a:spcBef>
              <a:spcAft>
                <a:spcPts val="0"/>
              </a:spcAft>
              <a:buNone/>
            </a:pPr>
            <a:r>
              <a:t/>
            </a:r>
            <a:endParaRPr>
              <a:latin typeface="Century Gothic"/>
              <a:ea typeface="Century Gothic"/>
              <a:cs typeface="Century Gothic"/>
              <a:sym typeface="Century Gothic"/>
            </a:endParaRPr>
          </a:p>
          <a:p>
            <a:pPr indent="0" lvl="0" marL="0" rtl="0" algn="l">
              <a:spcBef>
                <a:spcPts val="640"/>
              </a:spcBef>
              <a:spcAft>
                <a:spcPts val="0"/>
              </a:spcAft>
              <a:buNone/>
            </a:pPr>
            <a:r>
              <a:rPr lang="en-US" sz="3200">
                <a:solidFill>
                  <a:schemeClr val="dk1"/>
                </a:solidFill>
                <a:latin typeface="Century Gothic"/>
                <a:ea typeface="Century Gothic"/>
                <a:cs typeface="Century Gothic"/>
                <a:sym typeface="Century Gothic"/>
              </a:rPr>
              <a:t>Example questions:</a:t>
            </a:r>
            <a:endParaRPr>
              <a:latin typeface="Century Gothic"/>
              <a:ea typeface="Century Gothic"/>
              <a:cs typeface="Century Gothic"/>
              <a:sym typeface="Century Gothic"/>
            </a:endParaRPr>
          </a:p>
          <a:p>
            <a:pPr indent="0" lvl="0" marL="0" rtl="0" algn="l">
              <a:spcBef>
                <a:spcPts val="640"/>
              </a:spcBef>
              <a:spcAft>
                <a:spcPts val="0"/>
              </a:spcAft>
              <a:buNone/>
            </a:pPr>
            <a:r>
              <a:rPr lang="en-US" sz="3200">
                <a:solidFill>
                  <a:schemeClr val="dk1"/>
                </a:solidFill>
                <a:latin typeface="Century Gothic"/>
                <a:ea typeface="Century Gothic"/>
                <a:cs typeface="Century Gothic"/>
                <a:sym typeface="Century Gothic"/>
              </a:rPr>
              <a:t>'Can you give me an example?'</a:t>
            </a:r>
            <a:endParaRPr>
              <a:latin typeface="Century Gothic"/>
              <a:ea typeface="Century Gothic"/>
              <a:cs typeface="Century Gothic"/>
              <a:sym typeface="Century Gothic"/>
            </a:endParaRPr>
          </a:p>
          <a:p>
            <a:pPr indent="0" lvl="0" marL="0" rtl="0" algn="l">
              <a:spcBef>
                <a:spcPts val="640"/>
              </a:spcBef>
              <a:spcAft>
                <a:spcPts val="0"/>
              </a:spcAft>
              <a:buNone/>
            </a:pPr>
            <a:r>
              <a:rPr lang="en-US" sz="3200">
                <a:solidFill>
                  <a:schemeClr val="dk1"/>
                </a:solidFill>
                <a:latin typeface="Century Gothic"/>
                <a:ea typeface="Century Gothic"/>
                <a:cs typeface="Century Gothic"/>
                <a:sym typeface="Century Gothic"/>
              </a:rPr>
              <a:t>'What exactly happened?'</a:t>
            </a:r>
            <a:endParaRPr>
              <a:latin typeface="Century Gothic"/>
              <a:ea typeface="Century Gothic"/>
              <a:cs typeface="Century Gothic"/>
              <a:sym typeface="Century Gothic"/>
            </a:endParaRPr>
          </a:p>
        </p:txBody>
      </p:sp>
      <p:sp>
        <p:nvSpPr>
          <p:cNvPr id="114" name="Google Shape;114;p17"/>
          <p:cNvSpPr/>
          <p:nvPr/>
        </p:nvSpPr>
        <p:spPr>
          <a:xfrm>
            <a:off x="150" y="5700650"/>
            <a:ext cx="9144000" cy="1157400"/>
          </a:xfrm>
          <a:prstGeom prst="rect">
            <a:avLst/>
          </a:prstGeom>
          <a:solidFill>
            <a:srgbClr val="44ADE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pic>
        <p:nvPicPr>
          <p:cNvPr id="115" name="Google Shape;115;p17" title="Leaders in Mediation Logo.png"/>
          <p:cNvPicPr preferRelativeResize="0"/>
          <p:nvPr/>
        </p:nvPicPr>
        <p:blipFill>
          <a:blip r:embed="rId3">
            <a:alphaModFix/>
          </a:blip>
          <a:stretch>
            <a:fillRect/>
          </a:stretch>
        </p:blipFill>
        <p:spPr>
          <a:xfrm>
            <a:off x="7669625" y="5270000"/>
            <a:ext cx="1090800" cy="10908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latin typeface="Century Gothic"/>
                <a:ea typeface="Century Gothic"/>
                <a:cs typeface="Century Gothic"/>
                <a:sym typeface="Century Gothic"/>
              </a:rPr>
              <a:t>Accusation - Meaning - Need</a:t>
            </a:r>
            <a:endParaRPr>
              <a:latin typeface="Century Gothic"/>
              <a:ea typeface="Century Gothic"/>
              <a:cs typeface="Century Gothic"/>
              <a:sym typeface="Century Gothic"/>
            </a:endParaRPr>
          </a:p>
        </p:txBody>
      </p:sp>
      <p:sp>
        <p:nvSpPr>
          <p:cNvPr id="121" name="Google Shape;121;p18"/>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rmAutofit/>
          </a:bodyPr>
          <a:lstStyle/>
          <a:p>
            <a:pPr indent="0" lvl="0" marL="0" rtl="0" algn="l">
              <a:lnSpc>
                <a:spcPct val="115000"/>
              </a:lnSpc>
              <a:spcBef>
                <a:spcPts val="1400"/>
              </a:spcBef>
              <a:spcAft>
                <a:spcPts val="0"/>
              </a:spcAft>
              <a:buClr>
                <a:schemeClr val="dk1"/>
              </a:buClr>
              <a:buSzPts val="1100"/>
              <a:buFont typeface="Arial"/>
              <a:buNone/>
            </a:pPr>
            <a:r>
              <a:rPr lang="en-US">
                <a:latin typeface="Century Gothic"/>
                <a:ea typeface="Century Gothic"/>
                <a:cs typeface="Century Gothic"/>
                <a:sym typeface="Century Gothic"/>
              </a:rPr>
              <a:t>Chunking Down (clarify the meaning of the comparison)</a:t>
            </a:r>
            <a:endParaRPr>
              <a:latin typeface="Century Gothic"/>
              <a:ea typeface="Century Gothic"/>
              <a:cs typeface="Century Gothic"/>
              <a:sym typeface="Century Gothic"/>
            </a:endParaRPr>
          </a:p>
          <a:p>
            <a:pPr indent="0" lvl="0" marL="0" rtl="0" algn="l">
              <a:lnSpc>
                <a:spcPct val="115000"/>
              </a:lnSpc>
              <a:spcBef>
                <a:spcPts val="1200"/>
              </a:spcBef>
              <a:spcAft>
                <a:spcPts val="0"/>
              </a:spcAft>
              <a:buClr>
                <a:schemeClr val="dk1"/>
              </a:buClr>
              <a:buSzPts val="1100"/>
              <a:buFont typeface="Arial"/>
              <a:buNone/>
            </a:pPr>
            <a:r>
              <a:rPr lang="en-US">
                <a:latin typeface="Century Gothic"/>
                <a:ea typeface="Century Gothic"/>
                <a:cs typeface="Century Gothic"/>
                <a:sym typeface="Century Gothic"/>
              </a:rPr>
              <a:t>“What specifically about your partner’s behaviour  reminded you of your mother/father?”</a:t>
            </a:r>
            <a:endParaRPr>
              <a:latin typeface="Century Gothic"/>
              <a:ea typeface="Century Gothic"/>
              <a:cs typeface="Century Gothic"/>
              <a:sym typeface="Century Gothic"/>
            </a:endParaRPr>
          </a:p>
          <a:p>
            <a:pPr indent="0" lvl="0" marL="0" rtl="0" algn="l">
              <a:spcBef>
                <a:spcPts val="1200"/>
              </a:spcBef>
              <a:spcAft>
                <a:spcPts val="0"/>
              </a:spcAft>
              <a:buNone/>
            </a:pPr>
            <a:r>
              <a:t/>
            </a:r>
            <a:endParaRPr sz="4300">
              <a:latin typeface="Century Gothic"/>
              <a:ea typeface="Century Gothic"/>
              <a:cs typeface="Century Gothic"/>
              <a:sym typeface="Century Gothic"/>
            </a:endParaRPr>
          </a:p>
        </p:txBody>
      </p:sp>
      <p:sp>
        <p:nvSpPr>
          <p:cNvPr id="122" name="Google Shape;122;p18"/>
          <p:cNvSpPr/>
          <p:nvPr/>
        </p:nvSpPr>
        <p:spPr>
          <a:xfrm>
            <a:off x="150" y="5700650"/>
            <a:ext cx="9144000" cy="1157400"/>
          </a:xfrm>
          <a:prstGeom prst="rect">
            <a:avLst/>
          </a:prstGeom>
          <a:solidFill>
            <a:srgbClr val="44ADE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pic>
        <p:nvPicPr>
          <p:cNvPr id="123" name="Google Shape;123;p18" title="Leaders in Mediation Logo.png"/>
          <p:cNvPicPr preferRelativeResize="0"/>
          <p:nvPr/>
        </p:nvPicPr>
        <p:blipFill>
          <a:blip r:embed="rId3">
            <a:alphaModFix/>
          </a:blip>
          <a:stretch>
            <a:fillRect/>
          </a:stretch>
        </p:blipFill>
        <p:spPr>
          <a:xfrm>
            <a:off x="7669625" y="5270000"/>
            <a:ext cx="1090800" cy="10908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sz="4400">
                <a:solidFill>
                  <a:schemeClr val="dk1"/>
                </a:solidFill>
                <a:latin typeface="Century Gothic"/>
                <a:ea typeface="Century Gothic"/>
                <a:cs typeface="Century Gothic"/>
                <a:sym typeface="Century Gothic"/>
              </a:rPr>
              <a:t>Chunking </a:t>
            </a:r>
            <a:r>
              <a:rPr lang="en-US">
                <a:latin typeface="Century Gothic"/>
                <a:ea typeface="Century Gothic"/>
                <a:cs typeface="Century Gothic"/>
                <a:sym typeface="Century Gothic"/>
              </a:rPr>
              <a:t>Up</a:t>
            </a:r>
            <a:endParaRPr>
              <a:latin typeface="Century Gothic"/>
              <a:ea typeface="Century Gothic"/>
              <a:cs typeface="Century Gothic"/>
              <a:sym typeface="Century Gothic"/>
            </a:endParaRPr>
          </a:p>
        </p:txBody>
      </p:sp>
      <p:sp>
        <p:nvSpPr>
          <p:cNvPr id="129" name="Google Shape;129;p19"/>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rmAutofit/>
          </a:bodyPr>
          <a:lstStyle/>
          <a:p>
            <a:pPr indent="0" lvl="0" marL="0" rtl="0" algn="l">
              <a:spcBef>
                <a:spcPts val="640"/>
              </a:spcBef>
              <a:spcAft>
                <a:spcPts val="0"/>
              </a:spcAft>
              <a:buNone/>
            </a:pPr>
            <a:r>
              <a:rPr lang="en-US">
                <a:latin typeface="Century Gothic"/>
                <a:ea typeface="Century Gothic"/>
                <a:cs typeface="Century Gothic"/>
                <a:sym typeface="Century Gothic"/>
              </a:rPr>
              <a:t>Use when parties are stuck in details</a:t>
            </a:r>
            <a:endParaRPr>
              <a:latin typeface="Century Gothic"/>
              <a:ea typeface="Century Gothic"/>
              <a:cs typeface="Century Gothic"/>
              <a:sym typeface="Century Gothic"/>
            </a:endParaRPr>
          </a:p>
          <a:p>
            <a:pPr indent="0" lvl="0" marL="0" rtl="0" algn="l">
              <a:spcBef>
                <a:spcPts val="640"/>
              </a:spcBef>
              <a:spcAft>
                <a:spcPts val="0"/>
              </a:spcAft>
              <a:buNone/>
            </a:pPr>
            <a:r>
              <a:rPr lang="en-US" sz="3200">
                <a:solidFill>
                  <a:schemeClr val="dk1"/>
                </a:solidFill>
                <a:latin typeface="Century Gothic"/>
                <a:ea typeface="Century Gothic"/>
                <a:cs typeface="Century Gothic"/>
                <a:sym typeface="Century Gothic"/>
              </a:rPr>
              <a:t>Mov</a:t>
            </a:r>
            <a:r>
              <a:rPr lang="en-US">
                <a:latin typeface="Century Gothic"/>
                <a:ea typeface="Century Gothic"/>
                <a:cs typeface="Century Gothic"/>
                <a:sym typeface="Century Gothic"/>
              </a:rPr>
              <a:t>ing</a:t>
            </a:r>
            <a:r>
              <a:rPr lang="en-US" sz="3200">
                <a:solidFill>
                  <a:schemeClr val="dk1"/>
                </a:solidFill>
                <a:latin typeface="Century Gothic"/>
                <a:ea typeface="Century Gothic"/>
                <a:cs typeface="Century Gothic"/>
                <a:sym typeface="Century Gothic"/>
              </a:rPr>
              <a:t> from </a:t>
            </a:r>
            <a:r>
              <a:rPr lang="en-US">
                <a:latin typeface="Century Gothic"/>
                <a:ea typeface="Century Gothic"/>
                <a:cs typeface="Century Gothic"/>
                <a:sym typeface="Century Gothic"/>
              </a:rPr>
              <a:t>detail</a:t>
            </a:r>
            <a:r>
              <a:rPr lang="en-US" sz="3200">
                <a:solidFill>
                  <a:schemeClr val="dk1"/>
                </a:solidFill>
                <a:latin typeface="Century Gothic"/>
                <a:ea typeface="Century Gothic"/>
                <a:cs typeface="Century Gothic"/>
                <a:sym typeface="Century Gothic"/>
              </a:rPr>
              <a:t> → </a:t>
            </a:r>
            <a:r>
              <a:rPr lang="en-US">
                <a:latin typeface="Century Gothic"/>
                <a:ea typeface="Century Gothic"/>
                <a:cs typeface="Century Gothic"/>
                <a:sym typeface="Century Gothic"/>
              </a:rPr>
              <a:t>big picture</a:t>
            </a:r>
            <a:endParaRPr sz="3200">
              <a:solidFill>
                <a:schemeClr val="dk1"/>
              </a:solidFill>
              <a:latin typeface="Century Gothic"/>
              <a:ea typeface="Century Gothic"/>
              <a:cs typeface="Century Gothic"/>
              <a:sym typeface="Century Gothic"/>
            </a:endParaRPr>
          </a:p>
          <a:p>
            <a:pPr indent="0" lvl="0" marL="342900" rtl="0" algn="l">
              <a:spcBef>
                <a:spcPts val="640"/>
              </a:spcBef>
              <a:spcAft>
                <a:spcPts val="0"/>
              </a:spcAft>
              <a:buNone/>
            </a:pPr>
            <a:r>
              <a:t/>
            </a:r>
            <a:endParaRPr>
              <a:latin typeface="Century Gothic"/>
              <a:ea typeface="Century Gothic"/>
              <a:cs typeface="Century Gothic"/>
              <a:sym typeface="Century Gothic"/>
            </a:endParaRPr>
          </a:p>
          <a:p>
            <a:pPr indent="0" lvl="0" marL="0" rtl="0" algn="l">
              <a:spcBef>
                <a:spcPts val="640"/>
              </a:spcBef>
              <a:spcAft>
                <a:spcPts val="0"/>
              </a:spcAft>
              <a:buNone/>
            </a:pPr>
            <a:r>
              <a:rPr lang="en-US" sz="3200">
                <a:solidFill>
                  <a:schemeClr val="dk1"/>
                </a:solidFill>
                <a:latin typeface="Century Gothic"/>
                <a:ea typeface="Century Gothic"/>
                <a:cs typeface="Century Gothic"/>
                <a:sym typeface="Century Gothic"/>
              </a:rPr>
              <a:t>Example questions:</a:t>
            </a:r>
            <a:endParaRPr>
              <a:latin typeface="Century Gothic"/>
              <a:ea typeface="Century Gothic"/>
              <a:cs typeface="Century Gothic"/>
              <a:sym typeface="Century Gothic"/>
            </a:endParaRPr>
          </a:p>
          <a:p>
            <a:pPr indent="0" lvl="0" marL="0" rtl="0" algn="l">
              <a:spcBef>
                <a:spcPts val="640"/>
              </a:spcBef>
              <a:spcAft>
                <a:spcPts val="0"/>
              </a:spcAft>
              <a:buNone/>
            </a:pPr>
            <a:r>
              <a:rPr lang="en-US" sz="3200">
                <a:solidFill>
                  <a:schemeClr val="dk1"/>
                </a:solidFill>
                <a:latin typeface="Century Gothic"/>
                <a:ea typeface="Century Gothic"/>
                <a:cs typeface="Century Gothic"/>
                <a:sym typeface="Century Gothic"/>
              </a:rPr>
              <a:t>'</a:t>
            </a:r>
            <a:r>
              <a:rPr lang="en-US">
                <a:latin typeface="Century Gothic"/>
                <a:ea typeface="Century Gothic"/>
                <a:cs typeface="Century Gothic"/>
                <a:sym typeface="Century Gothic"/>
              </a:rPr>
              <a:t>Why is this important to you</a:t>
            </a:r>
            <a:r>
              <a:rPr lang="en-US" sz="3200">
                <a:solidFill>
                  <a:schemeClr val="dk1"/>
                </a:solidFill>
                <a:latin typeface="Century Gothic"/>
                <a:ea typeface="Century Gothic"/>
                <a:cs typeface="Century Gothic"/>
                <a:sym typeface="Century Gothic"/>
              </a:rPr>
              <a:t>?'</a:t>
            </a:r>
            <a:endParaRPr>
              <a:latin typeface="Century Gothic"/>
              <a:ea typeface="Century Gothic"/>
              <a:cs typeface="Century Gothic"/>
              <a:sym typeface="Century Gothic"/>
            </a:endParaRPr>
          </a:p>
          <a:p>
            <a:pPr indent="0" lvl="0" marL="0" rtl="0" algn="l">
              <a:spcBef>
                <a:spcPts val="640"/>
              </a:spcBef>
              <a:spcAft>
                <a:spcPts val="0"/>
              </a:spcAft>
              <a:buNone/>
            </a:pPr>
            <a:r>
              <a:rPr lang="en-US" sz="3200">
                <a:solidFill>
                  <a:schemeClr val="dk1"/>
                </a:solidFill>
                <a:latin typeface="Century Gothic"/>
                <a:ea typeface="Century Gothic"/>
                <a:cs typeface="Century Gothic"/>
                <a:sym typeface="Century Gothic"/>
              </a:rPr>
              <a:t>'What</a:t>
            </a:r>
            <a:r>
              <a:rPr lang="en-US">
                <a:latin typeface="Century Gothic"/>
                <a:ea typeface="Century Gothic"/>
                <a:cs typeface="Century Gothic"/>
                <a:sym typeface="Century Gothic"/>
              </a:rPr>
              <a:t> ist the bigger goal</a:t>
            </a:r>
            <a:r>
              <a:rPr lang="en-US" sz="3200">
                <a:solidFill>
                  <a:schemeClr val="dk1"/>
                </a:solidFill>
                <a:latin typeface="Century Gothic"/>
                <a:ea typeface="Century Gothic"/>
                <a:cs typeface="Century Gothic"/>
                <a:sym typeface="Century Gothic"/>
              </a:rPr>
              <a:t>?'</a:t>
            </a:r>
            <a:endParaRPr>
              <a:latin typeface="Century Gothic"/>
              <a:ea typeface="Century Gothic"/>
              <a:cs typeface="Century Gothic"/>
              <a:sym typeface="Century Gothic"/>
            </a:endParaRPr>
          </a:p>
        </p:txBody>
      </p:sp>
      <p:sp>
        <p:nvSpPr>
          <p:cNvPr id="130" name="Google Shape;130;p19"/>
          <p:cNvSpPr/>
          <p:nvPr/>
        </p:nvSpPr>
        <p:spPr>
          <a:xfrm>
            <a:off x="150" y="5700650"/>
            <a:ext cx="9144000" cy="1157400"/>
          </a:xfrm>
          <a:prstGeom prst="rect">
            <a:avLst/>
          </a:prstGeom>
          <a:solidFill>
            <a:srgbClr val="44ADE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pic>
        <p:nvPicPr>
          <p:cNvPr id="131" name="Google Shape;131;p19" title="Leaders in Mediation Logo.png"/>
          <p:cNvPicPr preferRelativeResize="0"/>
          <p:nvPr/>
        </p:nvPicPr>
        <p:blipFill>
          <a:blip r:embed="rId3">
            <a:alphaModFix/>
          </a:blip>
          <a:stretch>
            <a:fillRect/>
          </a:stretch>
        </p:blipFill>
        <p:spPr>
          <a:xfrm>
            <a:off x="7669625" y="5270000"/>
            <a:ext cx="1090800" cy="10908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a:latin typeface="Century Gothic"/>
                <a:ea typeface="Century Gothic"/>
                <a:cs typeface="Century Gothic"/>
                <a:sym typeface="Century Gothic"/>
              </a:rPr>
              <a:t>Accusation - Meaning - Need</a:t>
            </a:r>
            <a:endParaRPr>
              <a:latin typeface="Century Gothic"/>
              <a:ea typeface="Century Gothic"/>
              <a:cs typeface="Century Gothic"/>
              <a:sym typeface="Century Gothic"/>
            </a:endParaRPr>
          </a:p>
        </p:txBody>
      </p:sp>
      <p:sp>
        <p:nvSpPr>
          <p:cNvPr id="137" name="Google Shape;137;p20"/>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115000"/>
              </a:lnSpc>
              <a:spcBef>
                <a:spcPts val="1200"/>
              </a:spcBef>
              <a:spcAft>
                <a:spcPts val="0"/>
              </a:spcAft>
              <a:buNone/>
            </a:pPr>
            <a:r>
              <a:t/>
            </a:r>
            <a:endParaRPr>
              <a:latin typeface="Century Gothic"/>
              <a:ea typeface="Century Gothic"/>
              <a:cs typeface="Century Gothic"/>
              <a:sym typeface="Century Gothic"/>
            </a:endParaRPr>
          </a:p>
          <a:p>
            <a:pPr indent="0" lvl="0" marL="0" rtl="0" algn="l">
              <a:lnSpc>
                <a:spcPct val="115000"/>
              </a:lnSpc>
              <a:spcBef>
                <a:spcPts val="1400"/>
              </a:spcBef>
              <a:spcAft>
                <a:spcPts val="0"/>
              </a:spcAft>
              <a:buNone/>
            </a:pPr>
            <a:r>
              <a:rPr lang="en-US">
                <a:latin typeface="Century Gothic"/>
                <a:ea typeface="Century Gothic"/>
                <a:cs typeface="Century Gothic"/>
                <a:sym typeface="Century Gothic"/>
              </a:rPr>
              <a:t>Chunking Up (explore the underlying value or need)</a:t>
            </a:r>
            <a:endParaRPr>
              <a:latin typeface="Century Gothic"/>
              <a:ea typeface="Century Gothic"/>
              <a:cs typeface="Century Gothic"/>
              <a:sym typeface="Century Gothic"/>
            </a:endParaRPr>
          </a:p>
          <a:p>
            <a:pPr indent="0" lvl="0" marL="0" rtl="0" algn="l">
              <a:lnSpc>
                <a:spcPct val="115000"/>
              </a:lnSpc>
              <a:spcBef>
                <a:spcPts val="1200"/>
              </a:spcBef>
              <a:spcAft>
                <a:spcPts val="0"/>
              </a:spcAft>
              <a:buNone/>
            </a:pPr>
            <a:r>
              <a:rPr lang="en-US">
                <a:latin typeface="Century Gothic"/>
                <a:ea typeface="Century Gothic"/>
                <a:cs typeface="Century Gothic"/>
                <a:sym typeface="Century Gothic"/>
              </a:rPr>
              <a:t>“Why is that particular behaviour or pattern so important or triggering for you?”</a:t>
            </a:r>
            <a:endParaRPr b="1" sz="2200">
              <a:latin typeface="Arial"/>
              <a:ea typeface="Arial"/>
              <a:cs typeface="Arial"/>
              <a:sym typeface="Arial"/>
            </a:endParaRPr>
          </a:p>
          <a:p>
            <a:pPr indent="0" lvl="0" marL="0" rtl="0" algn="l">
              <a:spcBef>
                <a:spcPts val="1200"/>
              </a:spcBef>
              <a:spcAft>
                <a:spcPts val="0"/>
              </a:spcAft>
              <a:buNone/>
            </a:pPr>
            <a:r>
              <a:t/>
            </a:r>
            <a:endParaRPr sz="4300">
              <a:latin typeface="Century Gothic"/>
              <a:ea typeface="Century Gothic"/>
              <a:cs typeface="Century Gothic"/>
              <a:sym typeface="Century Gothic"/>
            </a:endParaRPr>
          </a:p>
        </p:txBody>
      </p:sp>
      <p:sp>
        <p:nvSpPr>
          <p:cNvPr id="138" name="Google Shape;138;p20"/>
          <p:cNvSpPr/>
          <p:nvPr/>
        </p:nvSpPr>
        <p:spPr>
          <a:xfrm>
            <a:off x="150" y="5700650"/>
            <a:ext cx="9144000" cy="1157400"/>
          </a:xfrm>
          <a:prstGeom prst="rect">
            <a:avLst/>
          </a:prstGeom>
          <a:solidFill>
            <a:srgbClr val="44ADE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pic>
        <p:nvPicPr>
          <p:cNvPr id="139" name="Google Shape;139;p20" title="Leaders in Mediation Logo.png"/>
          <p:cNvPicPr preferRelativeResize="0"/>
          <p:nvPr/>
        </p:nvPicPr>
        <p:blipFill>
          <a:blip r:embed="rId3">
            <a:alphaModFix/>
          </a:blip>
          <a:stretch>
            <a:fillRect/>
          </a:stretch>
        </p:blipFill>
        <p:spPr>
          <a:xfrm>
            <a:off x="7669625" y="5270000"/>
            <a:ext cx="1090800" cy="10908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n-US" sz="4400">
                <a:solidFill>
                  <a:schemeClr val="dk1"/>
                </a:solidFill>
                <a:latin typeface="Calibri"/>
                <a:ea typeface="Calibri"/>
                <a:cs typeface="Calibri"/>
                <a:sym typeface="Calibri"/>
              </a:rPr>
              <a:t>Exercise 1: Chunking Practice</a:t>
            </a:r>
            <a:endParaRPr/>
          </a:p>
        </p:txBody>
      </p:sp>
      <p:sp>
        <p:nvSpPr>
          <p:cNvPr id="145" name="Google Shape;145;p21"/>
          <p:cNvSpPr txBox="1"/>
          <p:nvPr>
            <p:ph idx="1" type="body"/>
          </p:nvPr>
        </p:nvSpPr>
        <p:spPr>
          <a:xfrm>
            <a:off x="1386900" y="1600200"/>
            <a:ext cx="6571200" cy="3555300"/>
          </a:xfrm>
          <a:prstGeom prst="rect">
            <a:avLst/>
          </a:prstGeom>
          <a:noFill/>
          <a:ln>
            <a:noFill/>
          </a:ln>
        </p:spPr>
        <p:txBody>
          <a:bodyPr anchorCtr="0" anchor="t" bIns="45700" lIns="91425" spcFirstLastPara="1" rIns="91425" wrap="square" tIns="45700">
            <a:normAutofit/>
          </a:bodyPr>
          <a:lstStyle/>
          <a:p>
            <a:pPr indent="-139700" lvl="0" marL="342900" rtl="0" algn="l">
              <a:spcBef>
                <a:spcPts val="0"/>
              </a:spcBef>
              <a:spcAft>
                <a:spcPts val="0"/>
              </a:spcAft>
              <a:buClr>
                <a:schemeClr val="dk1"/>
              </a:buClr>
              <a:buSzPts val="3200"/>
              <a:buNone/>
            </a:pPr>
            <a:r>
              <a:t/>
            </a:r>
            <a:endParaRPr sz="3200">
              <a:solidFill>
                <a:schemeClr val="dk1"/>
              </a:solidFill>
              <a:latin typeface="Calibri"/>
              <a:ea typeface="Calibri"/>
              <a:cs typeface="Calibri"/>
              <a:sym typeface="Calibri"/>
            </a:endParaRPr>
          </a:p>
          <a:p>
            <a:pPr indent="-342900" lvl="0" marL="342900" rtl="0" algn="l">
              <a:spcBef>
                <a:spcPts val="640"/>
              </a:spcBef>
              <a:spcAft>
                <a:spcPts val="0"/>
              </a:spcAft>
              <a:buClr>
                <a:schemeClr val="dk1"/>
              </a:buClr>
              <a:buSzPts val="3200"/>
              <a:buFont typeface="Century Gothic"/>
              <a:buChar char="•"/>
            </a:pPr>
            <a:r>
              <a:rPr lang="en-US">
                <a:latin typeface="Century Gothic"/>
                <a:ea typeface="Century Gothic"/>
                <a:cs typeface="Century Gothic"/>
                <a:sym typeface="Century Gothic"/>
              </a:rPr>
              <a:t>1 Mediator, 1 Party</a:t>
            </a:r>
            <a:endParaRPr>
              <a:latin typeface="Century Gothic"/>
              <a:ea typeface="Century Gothic"/>
              <a:cs typeface="Century Gothic"/>
              <a:sym typeface="Century Gothic"/>
            </a:endParaRPr>
          </a:p>
          <a:p>
            <a:pPr indent="-342900" lvl="0" marL="342900" rtl="0" algn="l">
              <a:spcBef>
                <a:spcPts val="640"/>
              </a:spcBef>
              <a:spcAft>
                <a:spcPts val="0"/>
              </a:spcAft>
              <a:buClr>
                <a:schemeClr val="dk1"/>
              </a:buClr>
              <a:buSzPts val="3200"/>
              <a:buFont typeface="Century Gothic"/>
              <a:buChar char="•"/>
            </a:pPr>
            <a:r>
              <a:rPr lang="en-US" sz="3200">
                <a:solidFill>
                  <a:schemeClr val="dk1"/>
                </a:solidFill>
                <a:latin typeface="Century Gothic"/>
                <a:ea typeface="Century Gothic"/>
                <a:cs typeface="Century Gothic"/>
                <a:sym typeface="Century Gothic"/>
              </a:rPr>
              <a:t>Mediator asks:</a:t>
            </a:r>
            <a:endParaRPr>
              <a:latin typeface="Century Gothic"/>
              <a:ea typeface="Century Gothic"/>
              <a:cs typeface="Century Gothic"/>
              <a:sym typeface="Century Gothic"/>
            </a:endParaRPr>
          </a:p>
          <a:p>
            <a:pPr indent="0" lvl="0" marL="342900" rtl="0" algn="l">
              <a:spcBef>
                <a:spcPts val="640"/>
              </a:spcBef>
              <a:spcAft>
                <a:spcPts val="0"/>
              </a:spcAft>
              <a:buNone/>
            </a:pPr>
            <a:r>
              <a:rPr lang="en-US" sz="3200">
                <a:solidFill>
                  <a:schemeClr val="dk1"/>
                </a:solidFill>
                <a:latin typeface="Century Gothic"/>
                <a:ea typeface="Century Gothic"/>
                <a:cs typeface="Century Gothic"/>
                <a:sym typeface="Century Gothic"/>
              </a:rPr>
              <a:t>- 3 chunk-down questions</a:t>
            </a:r>
            <a:endParaRPr>
              <a:latin typeface="Century Gothic"/>
              <a:ea typeface="Century Gothic"/>
              <a:cs typeface="Century Gothic"/>
              <a:sym typeface="Century Gothic"/>
            </a:endParaRPr>
          </a:p>
          <a:p>
            <a:pPr indent="0" lvl="0" marL="342900" rtl="0" algn="l">
              <a:spcBef>
                <a:spcPts val="640"/>
              </a:spcBef>
              <a:spcAft>
                <a:spcPts val="0"/>
              </a:spcAft>
              <a:buNone/>
            </a:pPr>
            <a:r>
              <a:rPr lang="en-US" sz="3200">
                <a:solidFill>
                  <a:schemeClr val="dk1"/>
                </a:solidFill>
                <a:latin typeface="Century Gothic"/>
                <a:ea typeface="Century Gothic"/>
                <a:cs typeface="Century Gothic"/>
                <a:sym typeface="Century Gothic"/>
              </a:rPr>
              <a:t>- 3 chunk-up questions</a:t>
            </a:r>
            <a:endParaRPr>
              <a:latin typeface="Century Gothic"/>
              <a:ea typeface="Century Gothic"/>
              <a:cs typeface="Century Gothic"/>
              <a:sym typeface="Century Gothic"/>
            </a:endParaRPr>
          </a:p>
          <a:p>
            <a:pPr indent="-342900" lvl="0" marL="342900" rtl="0" algn="l">
              <a:spcBef>
                <a:spcPts val="640"/>
              </a:spcBef>
              <a:spcAft>
                <a:spcPts val="0"/>
              </a:spcAft>
              <a:buClr>
                <a:schemeClr val="dk1"/>
              </a:buClr>
              <a:buSzPts val="3200"/>
              <a:buFont typeface="Century Gothic"/>
              <a:buChar char="•"/>
            </a:pPr>
            <a:r>
              <a:rPr lang="en-US" sz="3200">
                <a:solidFill>
                  <a:schemeClr val="dk1"/>
                </a:solidFill>
                <a:latin typeface="Century Gothic"/>
                <a:ea typeface="Century Gothic"/>
                <a:cs typeface="Century Gothic"/>
                <a:sym typeface="Century Gothic"/>
              </a:rPr>
              <a:t>Debrief: What shifted?</a:t>
            </a:r>
            <a:endParaRPr>
              <a:latin typeface="Century Gothic"/>
              <a:ea typeface="Century Gothic"/>
              <a:cs typeface="Century Gothic"/>
              <a:sym typeface="Century Gothic"/>
            </a:endParaRPr>
          </a:p>
        </p:txBody>
      </p:sp>
      <p:sp>
        <p:nvSpPr>
          <p:cNvPr id="146" name="Google Shape;146;p21"/>
          <p:cNvSpPr/>
          <p:nvPr/>
        </p:nvSpPr>
        <p:spPr>
          <a:xfrm>
            <a:off x="150" y="5700650"/>
            <a:ext cx="9144000" cy="1157400"/>
          </a:xfrm>
          <a:prstGeom prst="rect">
            <a:avLst/>
          </a:prstGeom>
          <a:solidFill>
            <a:srgbClr val="44ADE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pic>
        <p:nvPicPr>
          <p:cNvPr id="147" name="Google Shape;147;p21" title="Leaders in Mediation Logo.png"/>
          <p:cNvPicPr preferRelativeResize="0"/>
          <p:nvPr/>
        </p:nvPicPr>
        <p:blipFill>
          <a:blip r:embed="rId3">
            <a:alphaModFix/>
          </a:blip>
          <a:stretch>
            <a:fillRect/>
          </a:stretch>
        </p:blipFill>
        <p:spPr>
          <a:xfrm>
            <a:off x="7669625" y="5270000"/>
            <a:ext cx="1090800" cy="10908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